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5" r:id="rId8"/>
    <p:sldId id="332" r:id="rId9"/>
    <p:sldId id="298" r:id="rId10"/>
    <p:sldId id="262" r:id="rId11"/>
    <p:sldId id="263" r:id="rId12"/>
    <p:sldId id="336" r:id="rId13"/>
    <p:sldId id="299" r:id="rId14"/>
    <p:sldId id="302" r:id="rId15"/>
    <p:sldId id="264" r:id="rId16"/>
    <p:sldId id="266" r:id="rId17"/>
    <p:sldId id="337" r:id="rId18"/>
    <p:sldId id="26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4" d="100"/>
          <a:sy n="74" d="100"/>
        </p:scale>
        <p:origin x="1248"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88393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Kyahpoots/Applied-Data-Science-Capston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91452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Khaled Youssef A. Hassoun</a:t>
            </a:r>
          </a:p>
          <a:p>
            <a:r>
              <a:rPr lang="en-US" dirty="0">
                <a:solidFill>
                  <a:schemeClr val="bg2"/>
                </a:solidFill>
                <a:latin typeface="Abadi" panose="020B0604020104020204" pitchFamily="34" charset="0"/>
                <a:ea typeface="SF Pro" pitchFamily="2" charset="0"/>
                <a:cs typeface="SF Pro" pitchFamily="2" charset="0"/>
              </a:rPr>
              <a:t>October 30,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76008" y="1785047"/>
            <a:ext cx="4640263" cy="439754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https://github.com/Kyahpoots/Applied-Data-Science-Capstone/blob/main/Data%20Collection%20API.ipynb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100" name="Group 99">
            <a:extLst>
              <a:ext uri="{FF2B5EF4-FFF2-40B4-BE49-F238E27FC236}">
                <a16:creationId xmlns:a16="http://schemas.microsoft.com/office/drawing/2014/main" id="{D487B34D-DDC2-A09C-38B1-E96D2BEC80AD}"/>
              </a:ext>
            </a:extLst>
          </p:cNvPr>
          <p:cNvGrpSpPr/>
          <p:nvPr/>
        </p:nvGrpSpPr>
        <p:grpSpPr>
          <a:xfrm>
            <a:off x="5375148" y="1817370"/>
            <a:ext cx="6674612" cy="4609841"/>
            <a:chOff x="5375148" y="1817370"/>
            <a:chExt cx="6565391" cy="3800855"/>
          </a:xfrm>
        </p:grpSpPr>
        <p:sp>
          <p:nvSpPr>
            <p:cNvPr id="53" name="object 6">
              <a:extLst>
                <a:ext uri="{FF2B5EF4-FFF2-40B4-BE49-F238E27FC236}">
                  <a16:creationId xmlns:a16="http://schemas.microsoft.com/office/drawing/2014/main" id="{7F6FEF7B-29D6-F53A-B1B9-2EF51A34EBB8}"/>
                </a:ext>
              </a:extLst>
            </p:cNvPr>
            <p:cNvSpPr/>
            <p:nvPr/>
          </p:nvSpPr>
          <p:spPr>
            <a:xfrm>
              <a:off x="5655565" y="2093213"/>
              <a:ext cx="237744" cy="1389888"/>
            </a:xfrm>
            <a:prstGeom prst="rect">
              <a:avLst/>
            </a:prstGeom>
            <a:blipFill>
              <a:blip r:embed="rId3" cstate="print"/>
              <a:stretch>
                <a:fillRect/>
              </a:stretch>
            </a:blipFill>
          </p:spPr>
          <p:txBody>
            <a:bodyPr wrap="square" lIns="0" tIns="0" rIns="0" bIns="0" rtlCol="0"/>
            <a:lstStyle/>
            <a:p>
              <a:endParaRPr/>
            </a:p>
          </p:txBody>
        </p:sp>
        <p:grpSp>
          <p:nvGrpSpPr>
            <p:cNvPr id="54" name="object 7">
              <a:extLst>
                <a:ext uri="{FF2B5EF4-FFF2-40B4-BE49-F238E27FC236}">
                  <a16:creationId xmlns:a16="http://schemas.microsoft.com/office/drawing/2014/main" id="{CF69FC5B-EBC5-12B1-AC9C-F0776E6F6AEC}"/>
                </a:ext>
              </a:extLst>
            </p:cNvPr>
            <p:cNvGrpSpPr/>
            <p:nvPr/>
          </p:nvGrpSpPr>
          <p:grpSpPr>
            <a:xfrm>
              <a:off x="5375148" y="1817370"/>
              <a:ext cx="1851660" cy="1607820"/>
              <a:chOff x="4782311" y="1478280"/>
              <a:chExt cx="1851660" cy="1607820"/>
            </a:xfrm>
          </p:grpSpPr>
          <p:sp>
            <p:nvSpPr>
              <p:cNvPr id="55" name="object 8">
                <a:extLst>
                  <a:ext uri="{FF2B5EF4-FFF2-40B4-BE49-F238E27FC236}">
                    <a16:creationId xmlns:a16="http://schemas.microsoft.com/office/drawing/2014/main" id="{2C425BE7-D769-14A1-1427-25169A72BB89}"/>
                  </a:ext>
                </a:extLst>
              </p:cNvPr>
              <p:cNvSpPr/>
              <p:nvPr/>
            </p:nvSpPr>
            <p:spPr>
              <a:xfrm>
                <a:off x="5084063" y="1766316"/>
                <a:ext cx="158496" cy="1319784"/>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56" name="object 9">
                <a:extLst>
                  <a:ext uri="{FF2B5EF4-FFF2-40B4-BE49-F238E27FC236}">
                    <a16:creationId xmlns:a16="http://schemas.microsoft.com/office/drawing/2014/main" id="{24FC25B9-3DCC-6FD2-79A3-5B72818CE794}"/>
                  </a:ext>
                </a:extLst>
              </p:cNvPr>
              <p:cNvSpPr/>
              <p:nvPr/>
            </p:nvSpPr>
            <p:spPr>
              <a:xfrm>
                <a:off x="4782311" y="1478280"/>
                <a:ext cx="1851660"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57" name="object 10">
                <a:extLst>
                  <a:ext uri="{FF2B5EF4-FFF2-40B4-BE49-F238E27FC236}">
                    <a16:creationId xmlns:a16="http://schemas.microsoft.com/office/drawing/2014/main" id="{A90A7BB1-8B75-7396-30B6-C79AA859D685}"/>
                  </a:ext>
                </a:extLst>
              </p:cNvPr>
              <p:cNvSpPr/>
              <p:nvPr/>
            </p:nvSpPr>
            <p:spPr>
              <a:xfrm>
                <a:off x="4888991" y="1719072"/>
                <a:ext cx="1677923" cy="696467"/>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58" name="object 11">
                <a:extLst>
                  <a:ext uri="{FF2B5EF4-FFF2-40B4-BE49-F238E27FC236}">
                    <a16:creationId xmlns:a16="http://schemas.microsoft.com/office/drawing/2014/main" id="{C2F0BF5C-22F1-898F-1C95-B57B2D765710}"/>
                  </a:ext>
                </a:extLst>
              </p:cNvPr>
              <p:cNvSpPr/>
              <p:nvPr/>
            </p:nvSpPr>
            <p:spPr>
              <a:xfrm>
                <a:off x="4803647" y="1499616"/>
                <a:ext cx="1772411"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59" name="object 12">
              <a:extLst>
                <a:ext uri="{FF2B5EF4-FFF2-40B4-BE49-F238E27FC236}">
                  <a16:creationId xmlns:a16="http://schemas.microsoft.com/office/drawing/2014/main" id="{E6461E85-4580-E461-B2D3-E619C8236B91}"/>
                </a:ext>
              </a:extLst>
            </p:cNvPr>
            <p:cNvSpPr txBox="1"/>
            <p:nvPr/>
          </p:nvSpPr>
          <p:spPr>
            <a:xfrm>
              <a:off x="5608702" y="2105151"/>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60" name="object 13">
              <a:extLst>
                <a:ext uri="{FF2B5EF4-FFF2-40B4-BE49-F238E27FC236}">
                  <a16:creationId xmlns:a16="http://schemas.microsoft.com/office/drawing/2014/main" id="{BBD38195-4913-9E26-B201-8D9B458A5DE3}"/>
                </a:ext>
              </a:extLst>
            </p:cNvPr>
            <p:cNvGrpSpPr/>
            <p:nvPr/>
          </p:nvGrpSpPr>
          <p:grpSpPr>
            <a:xfrm>
              <a:off x="5375148" y="3146297"/>
              <a:ext cx="1851660" cy="1607820"/>
              <a:chOff x="4782311" y="2807207"/>
              <a:chExt cx="1851660" cy="1607820"/>
            </a:xfrm>
          </p:grpSpPr>
          <p:sp>
            <p:nvSpPr>
              <p:cNvPr id="62" name="object 15">
                <a:extLst>
                  <a:ext uri="{FF2B5EF4-FFF2-40B4-BE49-F238E27FC236}">
                    <a16:creationId xmlns:a16="http://schemas.microsoft.com/office/drawing/2014/main" id="{C94B9F63-78C8-35F7-D3FD-08C9116A4AB9}"/>
                  </a:ext>
                </a:extLst>
              </p:cNvPr>
              <p:cNvSpPr/>
              <p:nvPr/>
            </p:nvSpPr>
            <p:spPr>
              <a:xfrm>
                <a:off x="5084063" y="3095243"/>
                <a:ext cx="158496" cy="1319784"/>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63" name="object 16">
                <a:extLst>
                  <a:ext uri="{FF2B5EF4-FFF2-40B4-BE49-F238E27FC236}">
                    <a16:creationId xmlns:a16="http://schemas.microsoft.com/office/drawing/2014/main" id="{7E13CEBB-F7F2-CE94-B9F8-120E98CCFF55}"/>
                  </a:ext>
                </a:extLst>
              </p:cNvPr>
              <p:cNvSpPr/>
              <p:nvPr/>
            </p:nvSpPr>
            <p:spPr>
              <a:xfrm>
                <a:off x="4782311" y="2807207"/>
                <a:ext cx="1851660"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dirty="0"/>
              </a:p>
            </p:txBody>
          </p:sp>
          <p:sp>
            <p:nvSpPr>
              <p:cNvPr id="64" name="object 17">
                <a:extLst>
                  <a:ext uri="{FF2B5EF4-FFF2-40B4-BE49-F238E27FC236}">
                    <a16:creationId xmlns:a16="http://schemas.microsoft.com/office/drawing/2014/main" id="{6836E34F-7C96-C81C-7DB2-3C8A939F71AF}"/>
                  </a:ext>
                </a:extLst>
              </p:cNvPr>
              <p:cNvSpPr/>
              <p:nvPr/>
            </p:nvSpPr>
            <p:spPr>
              <a:xfrm>
                <a:off x="4888991" y="2839211"/>
                <a:ext cx="1677923" cy="1115568"/>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dirty="0"/>
              </a:p>
            </p:txBody>
          </p:sp>
          <p:sp>
            <p:nvSpPr>
              <p:cNvPr id="65" name="object 18">
                <a:extLst>
                  <a:ext uri="{FF2B5EF4-FFF2-40B4-BE49-F238E27FC236}">
                    <a16:creationId xmlns:a16="http://schemas.microsoft.com/office/drawing/2014/main" id="{AB03BBCE-27AC-6B7E-8169-909192F03655}"/>
                  </a:ext>
                </a:extLst>
              </p:cNvPr>
              <p:cNvSpPr/>
              <p:nvPr/>
            </p:nvSpPr>
            <p:spPr>
              <a:xfrm>
                <a:off x="4803647" y="2828543"/>
                <a:ext cx="1772411"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66" name="object 19">
              <a:extLst>
                <a:ext uri="{FF2B5EF4-FFF2-40B4-BE49-F238E27FC236}">
                  <a16:creationId xmlns:a16="http://schemas.microsoft.com/office/drawing/2014/main" id="{4F00E1C1-BC88-52CA-BE06-EABFFEC71138}"/>
                </a:ext>
              </a:extLst>
            </p:cNvPr>
            <p:cNvSpPr txBox="1"/>
            <p:nvPr/>
          </p:nvSpPr>
          <p:spPr>
            <a:xfrm>
              <a:off x="5608702" y="3225673"/>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67" name="object 20">
              <a:extLst>
                <a:ext uri="{FF2B5EF4-FFF2-40B4-BE49-F238E27FC236}">
                  <a16:creationId xmlns:a16="http://schemas.microsoft.com/office/drawing/2014/main" id="{5F85BF33-6303-86B8-6E32-E73A8D5AFDCB}"/>
                </a:ext>
              </a:extLst>
            </p:cNvPr>
            <p:cNvGrpSpPr/>
            <p:nvPr/>
          </p:nvGrpSpPr>
          <p:grpSpPr>
            <a:xfrm>
              <a:off x="5375148" y="4476749"/>
              <a:ext cx="2732532" cy="1141476"/>
              <a:chOff x="4782311" y="4137659"/>
              <a:chExt cx="2732532" cy="1141476"/>
            </a:xfrm>
          </p:grpSpPr>
          <p:sp>
            <p:nvSpPr>
              <p:cNvPr id="69" name="object 22">
                <a:extLst>
                  <a:ext uri="{FF2B5EF4-FFF2-40B4-BE49-F238E27FC236}">
                    <a16:creationId xmlns:a16="http://schemas.microsoft.com/office/drawing/2014/main" id="{853A52AD-8989-9972-ED63-8292E927A7EA}"/>
                  </a:ext>
                </a:extLst>
              </p:cNvPr>
              <p:cNvSpPr/>
              <p:nvPr/>
            </p:nvSpPr>
            <p:spPr>
              <a:xfrm>
                <a:off x="5167883" y="4340351"/>
                <a:ext cx="2346960" cy="160019"/>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70" name="object 23">
                <a:extLst>
                  <a:ext uri="{FF2B5EF4-FFF2-40B4-BE49-F238E27FC236}">
                    <a16:creationId xmlns:a16="http://schemas.microsoft.com/office/drawing/2014/main" id="{41863DF2-93CA-AFC9-AC19-3B228B89F8D4}"/>
                  </a:ext>
                </a:extLst>
              </p:cNvPr>
              <p:cNvSpPr/>
              <p:nvPr/>
            </p:nvSpPr>
            <p:spPr>
              <a:xfrm>
                <a:off x="4782311" y="4137659"/>
                <a:ext cx="1851660" cy="1141476"/>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72" name="object 25">
                <a:extLst>
                  <a:ext uri="{FF2B5EF4-FFF2-40B4-BE49-F238E27FC236}">
                    <a16:creationId xmlns:a16="http://schemas.microsoft.com/office/drawing/2014/main" id="{ABC24AF5-2399-D6B9-D06D-64B1C4457340}"/>
                  </a:ext>
                </a:extLst>
              </p:cNvPr>
              <p:cNvSpPr/>
              <p:nvPr/>
            </p:nvSpPr>
            <p:spPr>
              <a:xfrm>
                <a:off x="4803647" y="4158995"/>
                <a:ext cx="1772411" cy="1062227"/>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73" name="object 26">
              <a:extLst>
                <a:ext uri="{FF2B5EF4-FFF2-40B4-BE49-F238E27FC236}">
                  <a16:creationId xmlns:a16="http://schemas.microsoft.com/office/drawing/2014/main" id="{B8FFA604-DBE7-504D-BDE5-423965AE7602}"/>
                </a:ext>
              </a:extLst>
            </p:cNvPr>
            <p:cNvSpPr txBox="1"/>
            <p:nvPr/>
          </p:nvSpPr>
          <p:spPr>
            <a:xfrm>
              <a:off x="5570602" y="4660010"/>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74" name="object 27">
              <a:extLst>
                <a:ext uri="{FF2B5EF4-FFF2-40B4-BE49-F238E27FC236}">
                  <a16:creationId xmlns:a16="http://schemas.microsoft.com/office/drawing/2014/main" id="{5F1E71FE-8F26-EB8A-8D84-E9294717C692}"/>
                </a:ext>
              </a:extLst>
            </p:cNvPr>
            <p:cNvGrpSpPr/>
            <p:nvPr/>
          </p:nvGrpSpPr>
          <p:grpSpPr>
            <a:xfrm>
              <a:off x="7732777" y="3434333"/>
              <a:ext cx="1851659" cy="2183892"/>
              <a:chOff x="7139940" y="3095243"/>
              <a:chExt cx="1851659" cy="2183892"/>
            </a:xfrm>
          </p:grpSpPr>
          <p:sp>
            <p:nvSpPr>
              <p:cNvPr id="76" name="object 29">
                <a:extLst>
                  <a:ext uri="{FF2B5EF4-FFF2-40B4-BE49-F238E27FC236}">
                    <a16:creationId xmlns:a16="http://schemas.microsoft.com/office/drawing/2014/main" id="{120FE9D4-DB09-3DC0-4B8D-1C8495974E8A}"/>
                  </a:ext>
                </a:extLst>
              </p:cNvPr>
              <p:cNvSpPr/>
              <p:nvPr/>
            </p:nvSpPr>
            <p:spPr>
              <a:xfrm>
                <a:off x="7440168" y="3095243"/>
                <a:ext cx="160020" cy="1319784"/>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dirty="0"/>
              </a:p>
            </p:txBody>
          </p:sp>
          <p:sp>
            <p:nvSpPr>
              <p:cNvPr id="77" name="object 30">
                <a:extLst>
                  <a:ext uri="{FF2B5EF4-FFF2-40B4-BE49-F238E27FC236}">
                    <a16:creationId xmlns:a16="http://schemas.microsoft.com/office/drawing/2014/main" id="{46FB18F5-AC51-1F8D-9B5C-7DDE74721C3A}"/>
                  </a:ext>
                </a:extLst>
              </p:cNvPr>
              <p:cNvSpPr/>
              <p:nvPr/>
            </p:nvSpPr>
            <p:spPr>
              <a:xfrm>
                <a:off x="7139940" y="4137659"/>
                <a:ext cx="1851659" cy="1141476"/>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79" name="object 32">
                <a:extLst>
                  <a:ext uri="{FF2B5EF4-FFF2-40B4-BE49-F238E27FC236}">
                    <a16:creationId xmlns:a16="http://schemas.microsoft.com/office/drawing/2014/main" id="{69D780E8-BDBB-E728-DEF8-FCC71BF0B0C2}"/>
                  </a:ext>
                </a:extLst>
              </p:cNvPr>
              <p:cNvSpPr/>
              <p:nvPr/>
            </p:nvSpPr>
            <p:spPr>
              <a:xfrm>
                <a:off x="7161276" y="4158995"/>
                <a:ext cx="1772412" cy="1062227"/>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80" name="object 33">
              <a:extLst>
                <a:ext uri="{FF2B5EF4-FFF2-40B4-BE49-F238E27FC236}">
                  <a16:creationId xmlns:a16="http://schemas.microsoft.com/office/drawing/2014/main" id="{14154AB5-4E40-080E-17DB-CD118782CF5D}"/>
                </a:ext>
              </a:extLst>
            </p:cNvPr>
            <p:cNvSpPr txBox="1"/>
            <p:nvPr/>
          </p:nvSpPr>
          <p:spPr>
            <a:xfrm>
              <a:off x="7893558" y="4764532"/>
              <a:ext cx="1483995" cy="400208"/>
            </a:xfrm>
            <a:prstGeom prst="rect">
              <a:avLst/>
            </a:prstGeom>
          </p:spPr>
          <p:txBody>
            <a:bodyPr vert="horz" wrap="square" lIns="0" tIns="36195" rIns="0" bIns="0" rtlCol="0">
              <a:spAutoFit/>
            </a:bodyPr>
            <a:lstStyle/>
            <a:p>
              <a:pPr marL="575945" marR="5080" indent="-563880" algn="ctr">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endParaRPr lang="en-US" sz="1500" spc="-95" dirty="0">
                <a:solidFill>
                  <a:srgbClr val="FFFFFF"/>
                </a:solidFill>
                <a:latin typeface="Carlito"/>
                <a:cs typeface="Carlito"/>
              </a:endParaRPr>
            </a:p>
            <a:p>
              <a:pPr marL="575945" marR="5080" indent="-563880" algn="ctr">
                <a:lnSpc>
                  <a:spcPts val="1639"/>
                </a:lnSpc>
                <a:spcBef>
                  <a:spcPts val="285"/>
                </a:spcBef>
              </a:pPr>
              <a:r>
                <a:rPr lang="en-US" sz="1500" spc="-25" dirty="0">
                  <a:solidFill>
                    <a:srgbClr val="FFFFFF"/>
                  </a:solidFill>
                  <a:latin typeface="Carlito"/>
                  <a:cs typeface="Carlito"/>
                </a:rPr>
                <a:t>R</a:t>
              </a:r>
              <a:r>
                <a:rPr sz="1500" spc="-25" dirty="0">
                  <a:solidFill>
                    <a:srgbClr val="FFFFFF"/>
                  </a:solidFill>
                  <a:latin typeface="Carlito"/>
                  <a:cs typeface="Carlito"/>
                </a:rPr>
                <a:t>elevant</a:t>
              </a:r>
              <a:r>
                <a:rPr lang="en-US" sz="1500" spc="-25" dirty="0">
                  <a:solidFill>
                    <a:srgbClr val="FFFFFF"/>
                  </a:solidFill>
                  <a:latin typeface="Carlito"/>
                  <a:cs typeface="Carlito"/>
                </a:rPr>
                <a:t> </a:t>
              </a:r>
              <a:r>
                <a:rPr sz="1500" spc="-20" dirty="0">
                  <a:solidFill>
                    <a:srgbClr val="FFFFFF"/>
                  </a:solidFill>
                  <a:latin typeface="Carlito"/>
                  <a:cs typeface="Carlito"/>
                </a:rPr>
                <a:t>data</a:t>
              </a:r>
              <a:endParaRPr sz="1500" dirty="0">
                <a:latin typeface="Carlito"/>
                <a:cs typeface="Carlito"/>
              </a:endParaRPr>
            </a:p>
          </p:txBody>
        </p:sp>
        <p:grpSp>
          <p:nvGrpSpPr>
            <p:cNvPr id="81" name="object 34">
              <a:extLst>
                <a:ext uri="{FF2B5EF4-FFF2-40B4-BE49-F238E27FC236}">
                  <a16:creationId xmlns:a16="http://schemas.microsoft.com/office/drawing/2014/main" id="{E8D81F70-DC28-E4E8-830D-46F1147FA41A}"/>
                </a:ext>
              </a:extLst>
            </p:cNvPr>
            <p:cNvGrpSpPr/>
            <p:nvPr/>
          </p:nvGrpSpPr>
          <p:grpSpPr>
            <a:xfrm>
              <a:off x="7732777" y="2105405"/>
              <a:ext cx="1851659" cy="2183892"/>
              <a:chOff x="7139940" y="1766315"/>
              <a:chExt cx="1851659" cy="2183892"/>
            </a:xfrm>
          </p:grpSpPr>
          <p:sp>
            <p:nvSpPr>
              <p:cNvPr id="83" name="object 36">
                <a:extLst>
                  <a:ext uri="{FF2B5EF4-FFF2-40B4-BE49-F238E27FC236}">
                    <a16:creationId xmlns:a16="http://schemas.microsoft.com/office/drawing/2014/main" id="{9F10B354-AD5C-D074-18DD-12F802AAF184}"/>
                  </a:ext>
                </a:extLst>
              </p:cNvPr>
              <p:cNvSpPr/>
              <p:nvPr/>
            </p:nvSpPr>
            <p:spPr>
              <a:xfrm>
                <a:off x="7440168" y="1766315"/>
                <a:ext cx="160020" cy="1319784"/>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84" name="object 37">
                <a:extLst>
                  <a:ext uri="{FF2B5EF4-FFF2-40B4-BE49-F238E27FC236}">
                    <a16:creationId xmlns:a16="http://schemas.microsoft.com/office/drawing/2014/main" id="{A2D3EB47-E731-0D8A-6338-32EB14D46C27}"/>
                  </a:ext>
                </a:extLst>
              </p:cNvPr>
              <p:cNvSpPr/>
              <p:nvPr/>
            </p:nvSpPr>
            <p:spPr>
              <a:xfrm>
                <a:off x="7139940" y="2807207"/>
                <a:ext cx="1851659"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86" name="object 39">
                <a:extLst>
                  <a:ext uri="{FF2B5EF4-FFF2-40B4-BE49-F238E27FC236}">
                    <a16:creationId xmlns:a16="http://schemas.microsoft.com/office/drawing/2014/main" id="{214C0D8F-B98A-5D7F-A6A8-1ACC1B9D20F7}"/>
                  </a:ext>
                </a:extLst>
              </p:cNvPr>
              <p:cNvSpPr/>
              <p:nvPr/>
            </p:nvSpPr>
            <p:spPr>
              <a:xfrm>
                <a:off x="7161276" y="2828543"/>
                <a:ext cx="1772412"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87" name="object 40">
              <a:extLst>
                <a:ext uri="{FF2B5EF4-FFF2-40B4-BE49-F238E27FC236}">
                  <a16:creationId xmlns:a16="http://schemas.microsoft.com/office/drawing/2014/main" id="{2882D234-1E3D-D997-EF12-B97D7E420CCA}"/>
                </a:ext>
              </a:extLst>
            </p:cNvPr>
            <p:cNvSpPr txBox="1"/>
            <p:nvPr/>
          </p:nvSpPr>
          <p:spPr>
            <a:xfrm>
              <a:off x="7884415" y="3435095"/>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88" name="object 41">
              <a:extLst>
                <a:ext uri="{FF2B5EF4-FFF2-40B4-BE49-F238E27FC236}">
                  <a16:creationId xmlns:a16="http://schemas.microsoft.com/office/drawing/2014/main" id="{C2165478-F0EB-6587-5CA1-9E6E0D268D78}"/>
                </a:ext>
              </a:extLst>
            </p:cNvPr>
            <p:cNvGrpSpPr/>
            <p:nvPr/>
          </p:nvGrpSpPr>
          <p:grpSpPr>
            <a:xfrm>
              <a:off x="7732777" y="1817370"/>
              <a:ext cx="2732531" cy="1143000"/>
              <a:chOff x="7139940" y="1478280"/>
              <a:chExt cx="2732531" cy="1143000"/>
            </a:xfrm>
          </p:grpSpPr>
          <p:sp>
            <p:nvSpPr>
              <p:cNvPr id="90" name="object 43">
                <a:extLst>
                  <a:ext uri="{FF2B5EF4-FFF2-40B4-BE49-F238E27FC236}">
                    <a16:creationId xmlns:a16="http://schemas.microsoft.com/office/drawing/2014/main" id="{2EF1B1C2-1E73-EE65-8EB9-34AC324CFE65}"/>
                  </a:ext>
                </a:extLst>
              </p:cNvPr>
              <p:cNvSpPr/>
              <p:nvPr/>
            </p:nvSpPr>
            <p:spPr>
              <a:xfrm>
                <a:off x="7525512" y="1682496"/>
                <a:ext cx="2346959" cy="158496"/>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91" name="object 44">
                <a:extLst>
                  <a:ext uri="{FF2B5EF4-FFF2-40B4-BE49-F238E27FC236}">
                    <a16:creationId xmlns:a16="http://schemas.microsoft.com/office/drawing/2014/main" id="{6BD0A62C-5E30-9276-52B0-F90D0D82A820}"/>
                  </a:ext>
                </a:extLst>
              </p:cNvPr>
              <p:cNvSpPr/>
              <p:nvPr/>
            </p:nvSpPr>
            <p:spPr>
              <a:xfrm>
                <a:off x="7139940" y="1478280"/>
                <a:ext cx="1851659"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92" name="object 45">
                <a:extLst>
                  <a:ext uri="{FF2B5EF4-FFF2-40B4-BE49-F238E27FC236}">
                    <a16:creationId xmlns:a16="http://schemas.microsoft.com/office/drawing/2014/main" id="{535BB460-5384-BB3F-064C-ED6A833C4EAE}"/>
                  </a:ext>
                </a:extLst>
              </p:cNvPr>
              <p:cNvSpPr/>
              <p:nvPr/>
            </p:nvSpPr>
            <p:spPr>
              <a:xfrm>
                <a:off x="7226808" y="1615440"/>
                <a:ext cx="1717548" cy="903731"/>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93" name="object 46">
                <a:extLst>
                  <a:ext uri="{FF2B5EF4-FFF2-40B4-BE49-F238E27FC236}">
                    <a16:creationId xmlns:a16="http://schemas.microsoft.com/office/drawing/2014/main" id="{6CF2B5E7-2660-A5BA-121E-78A7BA161903}"/>
                  </a:ext>
                </a:extLst>
              </p:cNvPr>
              <p:cNvSpPr/>
              <p:nvPr/>
            </p:nvSpPr>
            <p:spPr>
              <a:xfrm>
                <a:off x="7161276" y="1499616"/>
                <a:ext cx="1772412"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94" name="object 47">
              <a:extLst>
                <a:ext uri="{FF2B5EF4-FFF2-40B4-BE49-F238E27FC236}">
                  <a16:creationId xmlns:a16="http://schemas.microsoft.com/office/drawing/2014/main" id="{027893D3-DDC5-F16E-1F03-55D181F11A9C}"/>
                </a:ext>
              </a:extLst>
            </p:cNvPr>
            <p:cNvSpPr txBox="1">
              <a:spLocks/>
            </p:cNvSpPr>
            <p:nvPr/>
          </p:nvSpPr>
          <p:spPr>
            <a:xfrm>
              <a:off x="7946898" y="1999995"/>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launches</a:t>
              </a:r>
              <a:endParaRPr lang="en-US" sz="1500">
                <a:latin typeface="Carlito"/>
                <a:cs typeface="Carlito"/>
              </a:endParaRPr>
            </a:p>
          </p:txBody>
        </p:sp>
        <p:grpSp>
          <p:nvGrpSpPr>
            <p:cNvPr id="95" name="object 48">
              <a:extLst>
                <a:ext uri="{FF2B5EF4-FFF2-40B4-BE49-F238E27FC236}">
                  <a16:creationId xmlns:a16="http://schemas.microsoft.com/office/drawing/2014/main" id="{2645CF53-31E7-07F7-3358-51E4608243A9}"/>
                </a:ext>
              </a:extLst>
            </p:cNvPr>
            <p:cNvGrpSpPr/>
            <p:nvPr/>
          </p:nvGrpSpPr>
          <p:grpSpPr>
            <a:xfrm>
              <a:off x="10088880" y="1817370"/>
              <a:ext cx="1851659" cy="1143000"/>
              <a:chOff x="9496043" y="1478280"/>
              <a:chExt cx="1851659" cy="1143000"/>
            </a:xfrm>
          </p:grpSpPr>
          <p:sp>
            <p:nvSpPr>
              <p:cNvPr id="96" name="object 49">
                <a:extLst>
                  <a:ext uri="{FF2B5EF4-FFF2-40B4-BE49-F238E27FC236}">
                    <a16:creationId xmlns:a16="http://schemas.microsoft.com/office/drawing/2014/main" id="{221BAF0C-44B7-15E8-65F7-D77A5D937219}"/>
                  </a:ext>
                </a:extLst>
              </p:cNvPr>
              <p:cNvSpPr/>
              <p:nvPr/>
            </p:nvSpPr>
            <p:spPr>
              <a:xfrm>
                <a:off x="9496043" y="1478280"/>
                <a:ext cx="1851659" cy="114300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98" name="object 51">
                <a:extLst>
                  <a:ext uri="{FF2B5EF4-FFF2-40B4-BE49-F238E27FC236}">
                    <a16:creationId xmlns:a16="http://schemas.microsoft.com/office/drawing/2014/main" id="{982A8153-EB90-B33A-D1EC-68803F394AAF}"/>
                  </a:ext>
                </a:extLst>
              </p:cNvPr>
              <p:cNvSpPr/>
              <p:nvPr/>
            </p:nvSpPr>
            <p:spPr>
              <a:xfrm>
                <a:off x="9517379" y="1499616"/>
                <a:ext cx="1772412" cy="1063752"/>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99" name="object 52">
              <a:extLst>
                <a:ext uri="{FF2B5EF4-FFF2-40B4-BE49-F238E27FC236}">
                  <a16:creationId xmlns:a16="http://schemas.microsoft.com/office/drawing/2014/main" id="{ED6FFEA7-B0A2-9F2C-A6F1-5E9E737EBB14}"/>
                </a:ext>
              </a:extLst>
            </p:cNvPr>
            <p:cNvSpPr txBox="1"/>
            <p:nvPr/>
          </p:nvSpPr>
          <p:spPr>
            <a:xfrm>
              <a:off x="10233153" y="1999995"/>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gr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274BACAE-7224-9EE3-FCAC-3C866185D02F}"/>
              </a:ext>
            </a:extLst>
          </p:cNvPr>
          <p:cNvSpPr txBox="1">
            <a:spLocks/>
          </p:cNvSpPr>
          <p:nvPr/>
        </p:nvSpPr>
        <p:spPr>
          <a:xfrm>
            <a:off x="345717" y="1474961"/>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I applied web scrapping to web scrap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I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https://github.com/Kyahpoots/Applied-Data-Science-Capstone/blob/main/Webscrapping.ipynb</a:t>
            </a:r>
            <a:endParaRPr lang="en-US" sz="2200" dirty="0">
              <a:solidFill>
                <a:schemeClr val="accent3">
                  <a:lumMod val="25000"/>
                </a:schemeClr>
              </a:solidFill>
              <a:latin typeface="Abadi" panose="020B0604020104020204" pitchFamily="34" charset="0"/>
            </a:endParaRPr>
          </a:p>
        </p:txBody>
      </p:sp>
      <p:grpSp>
        <p:nvGrpSpPr>
          <p:cNvPr id="83" name="Group 82">
            <a:extLst>
              <a:ext uri="{FF2B5EF4-FFF2-40B4-BE49-F238E27FC236}">
                <a16:creationId xmlns:a16="http://schemas.microsoft.com/office/drawing/2014/main" id="{EFCF99B7-B15D-824A-67C2-3FC2CAF15788}"/>
              </a:ext>
            </a:extLst>
          </p:cNvPr>
          <p:cNvGrpSpPr/>
          <p:nvPr/>
        </p:nvGrpSpPr>
        <p:grpSpPr>
          <a:xfrm>
            <a:off x="5237018" y="1356246"/>
            <a:ext cx="5881255" cy="5314717"/>
            <a:chOff x="5111496" y="713231"/>
            <a:chExt cx="5907532" cy="5332858"/>
          </a:xfrm>
        </p:grpSpPr>
        <p:grpSp>
          <p:nvGrpSpPr>
            <p:cNvPr id="43" name="object 6">
              <a:extLst>
                <a:ext uri="{FF2B5EF4-FFF2-40B4-BE49-F238E27FC236}">
                  <a16:creationId xmlns:a16="http://schemas.microsoft.com/office/drawing/2014/main" id="{3FC7915C-474B-B87E-2D44-C5FCC082E617}"/>
                </a:ext>
              </a:extLst>
            </p:cNvPr>
            <p:cNvGrpSpPr/>
            <p:nvPr/>
          </p:nvGrpSpPr>
          <p:grpSpPr>
            <a:xfrm>
              <a:off x="5111496" y="713231"/>
              <a:ext cx="2621280" cy="2318385"/>
              <a:chOff x="5111496" y="713231"/>
              <a:chExt cx="2621280" cy="2318385"/>
            </a:xfrm>
          </p:grpSpPr>
          <p:sp>
            <p:nvSpPr>
              <p:cNvPr id="44" name="object 7">
                <a:extLst>
                  <a:ext uri="{FF2B5EF4-FFF2-40B4-BE49-F238E27FC236}">
                    <a16:creationId xmlns:a16="http://schemas.microsoft.com/office/drawing/2014/main" id="{01DE726D-84D3-26EE-E340-34E812A144A5}"/>
                  </a:ext>
                </a:extLst>
              </p:cNvPr>
              <p:cNvSpPr/>
              <p:nvPr/>
            </p:nvSpPr>
            <p:spPr>
              <a:xfrm>
                <a:off x="5506212" y="1098804"/>
                <a:ext cx="304800" cy="1932432"/>
              </a:xfrm>
              <a:prstGeom prst="rect">
                <a:avLst/>
              </a:prstGeom>
              <a:blipFill>
                <a:blip r:embed="rId3" cstate="print"/>
                <a:stretch>
                  <a:fillRect/>
                </a:stretch>
              </a:blipFill>
            </p:spPr>
            <p:txBody>
              <a:bodyPr wrap="square" lIns="0" tIns="0" rIns="0" bIns="0" rtlCol="0"/>
              <a:lstStyle/>
              <a:p>
                <a:endParaRPr/>
              </a:p>
            </p:txBody>
          </p:sp>
          <p:sp>
            <p:nvSpPr>
              <p:cNvPr id="45" name="object 8">
                <a:extLst>
                  <a:ext uri="{FF2B5EF4-FFF2-40B4-BE49-F238E27FC236}">
                    <a16:creationId xmlns:a16="http://schemas.microsoft.com/office/drawing/2014/main" id="{BCE6AFE5-48F3-B066-5F7A-D920BC057884}"/>
                  </a:ext>
                </a:extLst>
              </p:cNvPr>
              <p:cNvSpPr/>
              <p:nvPr/>
            </p:nvSpPr>
            <p:spPr>
              <a:xfrm>
                <a:off x="5527548" y="1110995"/>
                <a:ext cx="225551" cy="1862327"/>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46" name="object 9">
                <a:extLst>
                  <a:ext uri="{FF2B5EF4-FFF2-40B4-BE49-F238E27FC236}">
                    <a16:creationId xmlns:a16="http://schemas.microsoft.com/office/drawing/2014/main" id="{1010F705-DFF7-4567-E825-1C09FAEB549D}"/>
                  </a:ext>
                </a:extLst>
              </p:cNvPr>
              <p:cNvSpPr/>
              <p:nvPr/>
            </p:nvSpPr>
            <p:spPr>
              <a:xfrm>
                <a:off x="5111496" y="713231"/>
                <a:ext cx="2580131" cy="1580388"/>
              </a:xfrm>
              <a:prstGeom prst="rect">
                <a:avLst/>
              </a:prstGeom>
              <a:blipFill>
                <a:blip r:embed="rId4" cstate="print"/>
                <a:stretch>
                  <a:fillRect/>
                </a:stretch>
              </a:blipFill>
            </p:spPr>
            <p:txBody>
              <a:bodyPr wrap="square" lIns="0" tIns="0" rIns="0" bIns="0" rtlCol="0"/>
              <a:lstStyle/>
              <a:p>
                <a:endParaRPr/>
              </a:p>
            </p:txBody>
          </p:sp>
          <p:sp>
            <p:nvSpPr>
              <p:cNvPr id="47" name="object 10">
                <a:extLst>
                  <a:ext uri="{FF2B5EF4-FFF2-40B4-BE49-F238E27FC236}">
                    <a16:creationId xmlns:a16="http://schemas.microsoft.com/office/drawing/2014/main" id="{F784E4FD-F27D-CE0A-E6E6-912FE3EA402E}"/>
                  </a:ext>
                </a:extLst>
              </p:cNvPr>
              <p:cNvSpPr/>
              <p:nvPr/>
            </p:nvSpPr>
            <p:spPr>
              <a:xfrm>
                <a:off x="5134356" y="1037843"/>
                <a:ext cx="2598420" cy="981455"/>
              </a:xfrm>
              <a:prstGeom prst="rect">
                <a:avLst/>
              </a:prstGeom>
              <a:blipFill>
                <a:blip r:embed="rId5" cstate="print"/>
                <a:stretch>
                  <a:fillRect/>
                </a:stretch>
              </a:blipFill>
            </p:spPr>
            <p:txBody>
              <a:bodyPr wrap="square" lIns="0" tIns="0" rIns="0" bIns="0" rtlCol="0"/>
              <a:lstStyle/>
              <a:p>
                <a:endParaRPr/>
              </a:p>
            </p:txBody>
          </p:sp>
          <p:sp>
            <p:nvSpPr>
              <p:cNvPr id="48" name="object 11">
                <a:extLst>
                  <a:ext uri="{FF2B5EF4-FFF2-40B4-BE49-F238E27FC236}">
                    <a16:creationId xmlns:a16="http://schemas.microsoft.com/office/drawing/2014/main" id="{ECA9D5F6-631C-67AD-38DA-E94BED6AE155}"/>
                  </a:ext>
                </a:extLst>
              </p:cNvPr>
              <p:cNvSpPr/>
              <p:nvPr/>
            </p:nvSpPr>
            <p:spPr>
              <a:xfrm>
                <a:off x="5132832" y="734567"/>
                <a:ext cx="2500884" cy="1501139"/>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49" name="object 12">
              <a:extLst>
                <a:ext uri="{FF2B5EF4-FFF2-40B4-BE49-F238E27FC236}">
                  <a16:creationId xmlns:a16="http://schemas.microsoft.com/office/drawing/2014/main" id="{3A98950F-936D-7936-37F4-DBC3E1EE3133}"/>
                </a:ext>
              </a:extLst>
            </p:cNvPr>
            <p:cNvSpPr txBox="1"/>
            <p:nvPr/>
          </p:nvSpPr>
          <p:spPr>
            <a:xfrm>
              <a:off x="5314569" y="1104137"/>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50" name="object 13">
              <a:extLst>
                <a:ext uri="{FF2B5EF4-FFF2-40B4-BE49-F238E27FC236}">
                  <a16:creationId xmlns:a16="http://schemas.microsoft.com/office/drawing/2014/main" id="{CACDB71E-1571-2F34-1C16-2B4FE2D81B03}"/>
                </a:ext>
              </a:extLst>
            </p:cNvPr>
            <p:cNvGrpSpPr/>
            <p:nvPr/>
          </p:nvGrpSpPr>
          <p:grpSpPr>
            <a:xfrm>
              <a:off x="5111496" y="2589276"/>
              <a:ext cx="2580640" cy="2318385"/>
              <a:chOff x="5111496" y="2589276"/>
              <a:chExt cx="2580640" cy="2318385"/>
            </a:xfrm>
          </p:grpSpPr>
          <p:sp>
            <p:nvSpPr>
              <p:cNvPr id="51" name="object 14">
                <a:extLst>
                  <a:ext uri="{FF2B5EF4-FFF2-40B4-BE49-F238E27FC236}">
                    <a16:creationId xmlns:a16="http://schemas.microsoft.com/office/drawing/2014/main" id="{FDBEEB79-2167-8FD7-B198-796D72002308}"/>
                  </a:ext>
                </a:extLst>
              </p:cNvPr>
              <p:cNvSpPr/>
              <p:nvPr/>
            </p:nvSpPr>
            <p:spPr>
              <a:xfrm>
                <a:off x="5506212" y="2965704"/>
                <a:ext cx="304800" cy="1941576"/>
              </a:xfrm>
              <a:prstGeom prst="rect">
                <a:avLst/>
              </a:prstGeom>
              <a:blipFill>
                <a:blip r:embed="rId6" cstate="print"/>
                <a:stretch>
                  <a:fillRect/>
                </a:stretch>
              </a:blipFill>
            </p:spPr>
            <p:txBody>
              <a:bodyPr wrap="square" lIns="0" tIns="0" rIns="0" bIns="0" rtlCol="0"/>
              <a:lstStyle/>
              <a:p>
                <a:endParaRPr/>
              </a:p>
            </p:txBody>
          </p:sp>
          <p:sp>
            <p:nvSpPr>
              <p:cNvPr id="52" name="object 15">
                <a:extLst>
                  <a:ext uri="{FF2B5EF4-FFF2-40B4-BE49-F238E27FC236}">
                    <a16:creationId xmlns:a16="http://schemas.microsoft.com/office/drawing/2014/main" id="{539390CB-F980-8C6C-FCA9-6594FF237488}"/>
                  </a:ext>
                </a:extLst>
              </p:cNvPr>
              <p:cNvSpPr/>
              <p:nvPr/>
            </p:nvSpPr>
            <p:spPr>
              <a:xfrm>
                <a:off x="5527548" y="2987040"/>
                <a:ext cx="225551" cy="1862327"/>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53" name="object 16">
                <a:extLst>
                  <a:ext uri="{FF2B5EF4-FFF2-40B4-BE49-F238E27FC236}">
                    <a16:creationId xmlns:a16="http://schemas.microsoft.com/office/drawing/2014/main" id="{B5FB81EF-9949-C140-A7D2-10C00ECD970F}"/>
                  </a:ext>
                </a:extLst>
              </p:cNvPr>
              <p:cNvSpPr/>
              <p:nvPr/>
            </p:nvSpPr>
            <p:spPr>
              <a:xfrm>
                <a:off x="5111496" y="2589276"/>
                <a:ext cx="2580131" cy="1580388"/>
              </a:xfrm>
              <a:prstGeom prst="rect">
                <a:avLst/>
              </a:prstGeom>
              <a:blipFill>
                <a:blip r:embed="rId4" cstate="print"/>
                <a:stretch>
                  <a:fillRect/>
                </a:stretch>
              </a:blipFill>
            </p:spPr>
            <p:txBody>
              <a:bodyPr wrap="square" lIns="0" tIns="0" rIns="0" bIns="0" rtlCol="0"/>
              <a:lstStyle/>
              <a:p>
                <a:endParaRPr/>
              </a:p>
            </p:txBody>
          </p:sp>
          <p:sp>
            <p:nvSpPr>
              <p:cNvPr id="54" name="object 17">
                <a:extLst>
                  <a:ext uri="{FF2B5EF4-FFF2-40B4-BE49-F238E27FC236}">
                    <a16:creationId xmlns:a16="http://schemas.microsoft.com/office/drawing/2014/main" id="{86C15C5D-1AA6-6908-2454-F4CA5D02F9DD}"/>
                  </a:ext>
                </a:extLst>
              </p:cNvPr>
              <p:cNvSpPr/>
              <p:nvPr/>
            </p:nvSpPr>
            <p:spPr>
              <a:xfrm>
                <a:off x="5334000" y="2913888"/>
                <a:ext cx="2135124" cy="981456"/>
              </a:xfrm>
              <a:prstGeom prst="rect">
                <a:avLst/>
              </a:prstGeom>
              <a:blipFill>
                <a:blip r:embed="rId7" cstate="print"/>
                <a:stretch>
                  <a:fillRect/>
                </a:stretch>
              </a:blipFill>
            </p:spPr>
            <p:txBody>
              <a:bodyPr wrap="square" lIns="0" tIns="0" rIns="0" bIns="0" rtlCol="0"/>
              <a:lstStyle/>
              <a:p>
                <a:endParaRPr/>
              </a:p>
            </p:txBody>
          </p:sp>
          <p:sp>
            <p:nvSpPr>
              <p:cNvPr id="55" name="object 18">
                <a:extLst>
                  <a:ext uri="{FF2B5EF4-FFF2-40B4-BE49-F238E27FC236}">
                    <a16:creationId xmlns:a16="http://schemas.microsoft.com/office/drawing/2014/main" id="{BE991969-0ADF-CB8B-C364-B471A30DBF1A}"/>
                  </a:ext>
                </a:extLst>
              </p:cNvPr>
              <p:cNvSpPr/>
              <p:nvPr/>
            </p:nvSpPr>
            <p:spPr>
              <a:xfrm>
                <a:off x="5132832" y="2610612"/>
                <a:ext cx="2500884" cy="1501139"/>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56" name="object 19">
              <a:extLst>
                <a:ext uri="{FF2B5EF4-FFF2-40B4-BE49-F238E27FC236}">
                  <a16:creationId xmlns:a16="http://schemas.microsoft.com/office/drawing/2014/main" id="{EC1C8136-6E01-96CA-0845-B74C3C4D6782}"/>
                </a:ext>
              </a:extLst>
            </p:cNvPr>
            <p:cNvSpPr txBox="1"/>
            <p:nvPr/>
          </p:nvSpPr>
          <p:spPr>
            <a:xfrm>
              <a:off x="5514594" y="2980689"/>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57" name="object 20">
              <a:extLst>
                <a:ext uri="{FF2B5EF4-FFF2-40B4-BE49-F238E27FC236}">
                  <a16:creationId xmlns:a16="http://schemas.microsoft.com/office/drawing/2014/main" id="{C8E33116-9660-4B71-64DD-015A02192361}"/>
                </a:ext>
              </a:extLst>
            </p:cNvPr>
            <p:cNvGrpSpPr/>
            <p:nvPr/>
          </p:nvGrpSpPr>
          <p:grpSpPr>
            <a:xfrm>
              <a:off x="5111496" y="4465320"/>
              <a:ext cx="3906520" cy="1580515"/>
              <a:chOff x="5111496" y="4465320"/>
              <a:chExt cx="3906520" cy="1580515"/>
            </a:xfrm>
          </p:grpSpPr>
          <p:sp>
            <p:nvSpPr>
              <p:cNvPr id="58" name="object 21">
                <a:extLst>
                  <a:ext uri="{FF2B5EF4-FFF2-40B4-BE49-F238E27FC236}">
                    <a16:creationId xmlns:a16="http://schemas.microsoft.com/office/drawing/2014/main" id="{2049FD8B-C6A8-FBB3-323B-A08AE2BC7034}"/>
                  </a:ext>
                </a:extLst>
              </p:cNvPr>
              <p:cNvSpPr/>
              <p:nvPr/>
            </p:nvSpPr>
            <p:spPr>
              <a:xfrm>
                <a:off x="5625084" y="4721352"/>
                <a:ext cx="3392423" cy="304800"/>
              </a:xfrm>
              <a:prstGeom prst="rect">
                <a:avLst/>
              </a:prstGeom>
              <a:blipFill>
                <a:blip r:embed="rId8" cstate="print"/>
                <a:stretch>
                  <a:fillRect/>
                </a:stretch>
              </a:blipFill>
            </p:spPr>
            <p:txBody>
              <a:bodyPr wrap="square" lIns="0" tIns="0" rIns="0" bIns="0" rtlCol="0"/>
              <a:lstStyle/>
              <a:p>
                <a:endParaRPr/>
              </a:p>
            </p:txBody>
          </p:sp>
          <p:sp>
            <p:nvSpPr>
              <p:cNvPr id="59" name="object 22">
                <a:extLst>
                  <a:ext uri="{FF2B5EF4-FFF2-40B4-BE49-F238E27FC236}">
                    <a16:creationId xmlns:a16="http://schemas.microsoft.com/office/drawing/2014/main" id="{D4845590-2063-2BE8-2B98-BA2C6D0AFD65}"/>
                  </a:ext>
                </a:extLst>
              </p:cNvPr>
              <p:cNvSpPr/>
              <p:nvPr/>
            </p:nvSpPr>
            <p:spPr>
              <a:xfrm>
                <a:off x="5646420" y="4742688"/>
                <a:ext cx="3313176" cy="225551"/>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60" name="object 23">
                <a:extLst>
                  <a:ext uri="{FF2B5EF4-FFF2-40B4-BE49-F238E27FC236}">
                    <a16:creationId xmlns:a16="http://schemas.microsoft.com/office/drawing/2014/main" id="{B2C09454-8BF6-C080-9245-611CF7185612}"/>
                  </a:ext>
                </a:extLst>
              </p:cNvPr>
              <p:cNvSpPr/>
              <p:nvPr/>
            </p:nvSpPr>
            <p:spPr>
              <a:xfrm>
                <a:off x="5111496" y="4465320"/>
                <a:ext cx="2580131" cy="1580388"/>
              </a:xfrm>
              <a:prstGeom prst="rect">
                <a:avLst/>
              </a:prstGeom>
              <a:blipFill>
                <a:blip r:embed="rId4" cstate="print"/>
                <a:stretch>
                  <a:fillRect/>
                </a:stretch>
              </a:blipFill>
            </p:spPr>
            <p:txBody>
              <a:bodyPr wrap="square" lIns="0" tIns="0" rIns="0" bIns="0" rtlCol="0"/>
              <a:lstStyle/>
              <a:p>
                <a:endParaRPr/>
              </a:p>
            </p:txBody>
          </p:sp>
          <p:sp>
            <p:nvSpPr>
              <p:cNvPr id="61" name="object 24">
                <a:extLst>
                  <a:ext uri="{FF2B5EF4-FFF2-40B4-BE49-F238E27FC236}">
                    <a16:creationId xmlns:a16="http://schemas.microsoft.com/office/drawing/2014/main" id="{45A86CD3-8B47-FEC3-D10A-7F9BA57B1D67}"/>
                  </a:ext>
                </a:extLst>
              </p:cNvPr>
              <p:cNvSpPr/>
              <p:nvPr/>
            </p:nvSpPr>
            <p:spPr>
              <a:xfrm>
                <a:off x="5289804" y="4789932"/>
                <a:ext cx="2287524" cy="981456"/>
              </a:xfrm>
              <a:prstGeom prst="rect">
                <a:avLst/>
              </a:prstGeom>
              <a:blipFill>
                <a:blip r:embed="rId9" cstate="print"/>
                <a:stretch>
                  <a:fillRect/>
                </a:stretch>
              </a:blipFill>
            </p:spPr>
            <p:txBody>
              <a:bodyPr wrap="square" lIns="0" tIns="0" rIns="0" bIns="0" rtlCol="0"/>
              <a:lstStyle/>
              <a:p>
                <a:endParaRPr/>
              </a:p>
            </p:txBody>
          </p:sp>
          <p:sp>
            <p:nvSpPr>
              <p:cNvPr id="62" name="object 25">
                <a:extLst>
                  <a:ext uri="{FF2B5EF4-FFF2-40B4-BE49-F238E27FC236}">
                    <a16:creationId xmlns:a16="http://schemas.microsoft.com/office/drawing/2014/main" id="{BCB75F9A-21DA-3B16-0C69-6AA8263032E6}"/>
                  </a:ext>
                </a:extLst>
              </p:cNvPr>
              <p:cNvSpPr/>
              <p:nvPr/>
            </p:nvSpPr>
            <p:spPr>
              <a:xfrm>
                <a:off x="5132832" y="4486656"/>
                <a:ext cx="2500884" cy="150114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63" name="object 26">
              <a:extLst>
                <a:ext uri="{FF2B5EF4-FFF2-40B4-BE49-F238E27FC236}">
                  <a16:creationId xmlns:a16="http://schemas.microsoft.com/office/drawing/2014/main" id="{6C23ED5D-6D81-CDA9-BB3C-CF254B7A3636}"/>
                </a:ext>
              </a:extLst>
            </p:cNvPr>
            <p:cNvSpPr txBox="1"/>
            <p:nvPr/>
          </p:nvSpPr>
          <p:spPr>
            <a:xfrm>
              <a:off x="5470016" y="4854321"/>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64" name="object 27">
              <a:extLst>
                <a:ext uri="{FF2B5EF4-FFF2-40B4-BE49-F238E27FC236}">
                  <a16:creationId xmlns:a16="http://schemas.microsoft.com/office/drawing/2014/main" id="{F215D8B2-DDE2-3C81-106F-8F6877476F76}"/>
                </a:ext>
              </a:extLst>
            </p:cNvPr>
            <p:cNvGrpSpPr/>
            <p:nvPr/>
          </p:nvGrpSpPr>
          <p:grpSpPr>
            <a:xfrm>
              <a:off x="8438388" y="2965704"/>
              <a:ext cx="2580640" cy="3080385"/>
              <a:chOff x="8438388" y="2965704"/>
              <a:chExt cx="2580640" cy="3080385"/>
            </a:xfrm>
          </p:grpSpPr>
          <p:sp>
            <p:nvSpPr>
              <p:cNvPr id="65" name="object 28">
                <a:extLst>
                  <a:ext uri="{FF2B5EF4-FFF2-40B4-BE49-F238E27FC236}">
                    <a16:creationId xmlns:a16="http://schemas.microsoft.com/office/drawing/2014/main" id="{080A0AA9-8BE0-132A-185F-48845295C5A5}"/>
                  </a:ext>
                </a:extLst>
              </p:cNvPr>
              <p:cNvSpPr/>
              <p:nvPr/>
            </p:nvSpPr>
            <p:spPr>
              <a:xfrm>
                <a:off x="8833104" y="2965704"/>
                <a:ext cx="304800" cy="1941576"/>
              </a:xfrm>
              <a:prstGeom prst="rect">
                <a:avLst/>
              </a:prstGeom>
              <a:blipFill>
                <a:blip r:embed="rId10" cstate="print"/>
                <a:stretch>
                  <a:fillRect/>
                </a:stretch>
              </a:blipFill>
            </p:spPr>
            <p:txBody>
              <a:bodyPr wrap="square" lIns="0" tIns="0" rIns="0" bIns="0" rtlCol="0"/>
              <a:lstStyle/>
              <a:p>
                <a:endParaRPr/>
              </a:p>
            </p:txBody>
          </p:sp>
          <p:sp>
            <p:nvSpPr>
              <p:cNvPr id="66" name="object 29">
                <a:extLst>
                  <a:ext uri="{FF2B5EF4-FFF2-40B4-BE49-F238E27FC236}">
                    <a16:creationId xmlns:a16="http://schemas.microsoft.com/office/drawing/2014/main" id="{C0A890D2-7AE2-76A5-3113-DB09E683170A}"/>
                  </a:ext>
                </a:extLst>
              </p:cNvPr>
              <p:cNvSpPr/>
              <p:nvPr/>
            </p:nvSpPr>
            <p:spPr>
              <a:xfrm>
                <a:off x="8854440" y="2987040"/>
                <a:ext cx="225551" cy="1862327"/>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67" name="object 30">
                <a:extLst>
                  <a:ext uri="{FF2B5EF4-FFF2-40B4-BE49-F238E27FC236}">
                    <a16:creationId xmlns:a16="http://schemas.microsoft.com/office/drawing/2014/main" id="{A9417CFD-0C60-EBD1-ACE1-3EDC3A262FEF}"/>
                  </a:ext>
                </a:extLst>
              </p:cNvPr>
              <p:cNvSpPr/>
              <p:nvPr/>
            </p:nvSpPr>
            <p:spPr>
              <a:xfrm>
                <a:off x="8438388" y="4465320"/>
                <a:ext cx="2580131" cy="1580388"/>
              </a:xfrm>
              <a:prstGeom prst="rect">
                <a:avLst/>
              </a:prstGeom>
              <a:blipFill>
                <a:blip r:embed="rId4" cstate="print"/>
                <a:stretch>
                  <a:fillRect/>
                </a:stretch>
              </a:blipFill>
            </p:spPr>
            <p:txBody>
              <a:bodyPr wrap="square" lIns="0" tIns="0" rIns="0" bIns="0" rtlCol="0"/>
              <a:lstStyle/>
              <a:p>
                <a:endParaRPr/>
              </a:p>
            </p:txBody>
          </p:sp>
          <p:sp>
            <p:nvSpPr>
              <p:cNvPr id="68" name="object 31">
                <a:extLst>
                  <a:ext uri="{FF2B5EF4-FFF2-40B4-BE49-F238E27FC236}">
                    <a16:creationId xmlns:a16="http://schemas.microsoft.com/office/drawing/2014/main" id="{58BABC87-04CE-9A9D-965F-DBBDCDD4F9A8}"/>
                  </a:ext>
                </a:extLst>
              </p:cNvPr>
              <p:cNvSpPr/>
              <p:nvPr/>
            </p:nvSpPr>
            <p:spPr>
              <a:xfrm>
                <a:off x="8546592" y="4943855"/>
                <a:ext cx="2363724" cy="673607"/>
              </a:xfrm>
              <a:prstGeom prst="rect">
                <a:avLst/>
              </a:prstGeom>
              <a:blipFill>
                <a:blip r:embed="rId11" cstate="print"/>
                <a:stretch>
                  <a:fillRect/>
                </a:stretch>
              </a:blipFill>
            </p:spPr>
            <p:txBody>
              <a:bodyPr wrap="square" lIns="0" tIns="0" rIns="0" bIns="0" rtlCol="0"/>
              <a:lstStyle/>
              <a:p>
                <a:endParaRPr/>
              </a:p>
            </p:txBody>
          </p:sp>
          <p:sp>
            <p:nvSpPr>
              <p:cNvPr id="69" name="object 32">
                <a:extLst>
                  <a:ext uri="{FF2B5EF4-FFF2-40B4-BE49-F238E27FC236}">
                    <a16:creationId xmlns:a16="http://schemas.microsoft.com/office/drawing/2014/main" id="{E20515A8-3562-DEFA-816B-18479EABB5A8}"/>
                  </a:ext>
                </a:extLst>
              </p:cNvPr>
              <p:cNvSpPr/>
              <p:nvPr/>
            </p:nvSpPr>
            <p:spPr>
              <a:xfrm>
                <a:off x="8459724" y="4486656"/>
                <a:ext cx="2500883" cy="150114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70" name="object 33">
              <a:extLst>
                <a:ext uri="{FF2B5EF4-FFF2-40B4-BE49-F238E27FC236}">
                  <a16:creationId xmlns:a16="http://schemas.microsoft.com/office/drawing/2014/main" id="{E8A4BDF4-F42E-2322-7666-8E00259C3408}"/>
                </a:ext>
              </a:extLst>
            </p:cNvPr>
            <p:cNvSpPr txBox="1"/>
            <p:nvPr/>
          </p:nvSpPr>
          <p:spPr>
            <a:xfrm>
              <a:off x="8727440" y="5007990"/>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71" name="object 34">
              <a:extLst>
                <a:ext uri="{FF2B5EF4-FFF2-40B4-BE49-F238E27FC236}">
                  <a16:creationId xmlns:a16="http://schemas.microsoft.com/office/drawing/2014/main" id="{3AF559A0-225C-A043-7044-6B39593081E5}"/>
                </a:ext>
              </a:extLst>
            </p:cNvPr>
            <p:cNvGrpSpPr/>
            <p:nvPr/>
          </p:nvGrpSpPr>
          <p:grpSpPr>
            <a:xfrm>
              <a:off x="8438388" y="1089660"/>
              <a:ext cx="2580131" cy="3112008"/>
              <a:chOff x="8438388" y="1089660"/>
              <a:chExt cx="2580131" cy="3112008"/>
            </a:xfrm>
          </p:grpSpPr>
          <p:sp>
            <p:nvSpPr>
              <p:cNvPr id="72" name="object 35">
                <a:extLst>
                  <a:ext uri="{FF2B5EF4-FFF2-40B4-BE49-F238E27FC236}">
                    <a16:creationId xmlns:a16="http://schemas.microsoft.com/office/drawing/2014/main" id="{54BD18E9-DAAA-D4D2-7D60-BA2A52304C92}"/>
                  </a:ext>
                </a:extLst>
              </p:cNvPr>
              <p:cNvSpPr/>
              <p:nvPr/>
            </p:nvSpPr>
            <p:spPr>
              <a:xfrm>
                <a:off x="8833104" y="1089660"/>
                <a:ext cx="304800" cy="1941576"/>
              </a:xfrm>
              <a:prstGeom prst="rect">
                <a:avLst/>
              </a:prstGeom>
              <a:blipFill>
                <a:blip r:embed="rId10" cstate="print"/>
                <a:stretch>
                  <a:fillRect/>
                </a:stretch>
              </a:blipFill>
            </p:spPr>
            <p:txBody>
              <a:bodyPr wrap="square" lIns="0" tIns="0" rIns="0" bIns="0" rtlCol="0"/>
              <a:lstStyle/>
              <a:p>
                <a:endParaRPr/>
              </a:p>
            </p:txBody>
          </p:sp>
          <p:sp>
            <p:nvSpPr>
              <p:cNvPr id="73" name="object 36">
                <a:extLst>
                  <a:ext uri="{FF2B5EF4-FFF2-40B4-BE49-F238E27FC236}">
                    <a16:creationId xmlns:a16="http://schemas.microsoft.com/office/drawing/2014/main" id="{3F49CA6A-84B7-9C3A-B0F9-5C2AB682A8C6}"/>
                  </a:ext>
                </a:extLst>
              </p:cNvPr>
              <p:cNvSpPr/>
              <p:nvPr/>
            </p:nvSpPr>
            <p:spPr>
              <a:xfrm>
                <a:off x="8854440" y="1110996"/>
                <a:ext cx="225551" cy="1862327"/>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74" name="object 37">
                <a:extLst>
                  <a:ext uri="{FF2B5EF4-FFF2-40B4-BE49-F238E27FC236}">
                    <a16:creationId xmlns:a16="http://schemas.microsoft.com/office/drawing/2014/main" id="{99832A3B-E325-A832-7357-9BBA833E9E53}"/>
                  </a:ext>
                </a:extLst>
              </p:cNvPr>
              <p:cNvSpPr/>
              <p:nvPr/>
            </p:nvSpPr>
            <p:spPr>
              <a:xfrm>
                <a:off x="8438388" y="2589276"/>
                <a:ext cx="2580131" cy="1580388"/>
              </a:xfrm>
              <a:prstGeom prst="rect">
                <a:avLst/>
              </a:prstGeom>
              <a:blipFill>
                <a:blip r:embed="rId4" cstate="print"/>
                <a:stretch>
                  <a:fillRect/>
                </a:stretch>
              </a:blipFill>
            </p:spPr>
            <p:txBody>
              <a:bodyPr wrap="square" lIns="0" tIns="0" rIns="0" bIns="0" rtlCol="0"/>
              <a:lstStyle/>
              <a:p>
                <a:endParaRPr/>
              </a:p>
            </p:txBody>
          </p:sp>
          <p:sp>
            <p:nvSpPr>
              <p:cNvPr id="75" name="object 38">
                <a:extLst>
                  <a:ext uri="{FF2B5EF4-FFF2-40B4-BE49-F238E27FC236}">
                    <a16:creationId xmlns:a16="http://schemas.microsoft.com/office/drawing/2014/main" id="{F9DCC567-FF90-037C-257E-10C829C3DD7A}"/>
                  </a:ext>
                </a:extLst>
              </p:cNvPr>
              <p:cNvSpPr/>
              <p:nvPr/>
            </p:nvSpPr>
            <p:spPr>
              <a:xfrm>
                <a:off x="8659368" y="2606040"/>
                <a:ext cx="2203704" cy="1595628"/>
              </a:xfrm>
              <a:prstGeom prst="rect">
                <a:avLst/>
              </a:prstGeom>
              <a:blipFill>
                <a:blip r:embed="rId12" cstate="print"/>
                <a:stretch>
                  <a:fillRect/>
                </a:stretch>
              </a:blipFill>
            </p:spPr>
            <p:txBody>
              <a:bodyPr wrap="square" lIns="0" tIns="0" rIns="0" bIns="0" rtlCol="0"/>
              <a:lstStyle/>
              <a:p>
                <a:endParaRPr/>
              </a:p>
            </p:txBody>
          </p:sp>
          <p:sp>
            <p:nvSpPr>
              <p:cNvPr id="76" name="object 39">
                <a:extLst>
                  <a:ext uri="{FF2B5EF4-FFF2-40B4-BE49-F238E27FC236}">
                    <a16:creationId xmlns:a16="http://schemas.microsoft.com/office/drawing/2014/main" id="{CF18AF44-2DD2-96EB-3E56-6636831F733B}"/>
                  </a:ext>
                </a:extLst>
              </p:cNvPr>
              <p:cNvSpPr/>
              <p:nvPr/>
            </p:nvSpPr>
            <p:spPr>
              <a:xfrm>
                <a:off x="8459724" y="2610612"/>
                <a:ext cx="2500883" cy="1559051"/>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77" name="object 40">
              <a:extLst>
                <a:ext uri="{FF2B5EF4-FFF2-40B4-BE49-F238E27FC236}">
                  <a16:creationId xmlns:a16="http://schemas.microsoft.com/office/drawing/2014/main" id="{35B986B3-526D-03E3-0456-77D12778FED0}"/>
                </a:ext>
              </a:extLst>
            </p:cNvPr>
            <p:cNvSpPr txBox="1"/>
            <p:nvPr/>
          </p:nvSpPr>
          <p:spPr>
            <a:xfrm>
              <a:off x="8840216" y="2670810"/>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dirty="0">
                <a:latin typeface="Carlito"/>
                <a:cs typeface="Carlito"/>
              </a:endParaRPr>
            </a:p>
          </p:txBody>
        </p:sp>
        <p:grpSp>
          <p:nvGrpSpPr>
            <p:cNvPr id="78" name="object 41">
              <a:extLst>
                <a:ext uri="{FF2B5EF4-FFF2-40B4-BE49-F238E27FC236}">
                  <a16:creationId xmlns:a16="http://schemas.microsoft.com/office/drawing/2014/main" id="{17C2B990-50E5-E3B7-DEFD-F9E25E5FCE84}"/>
                </a:ext>
              </a:extLst>
            </p:cNvPr>
            <p:cNvGrpSpPr/>
            <p:nvPr/>
          </p:nvGrpSpPr>
          <p:grpSpPr>
            <a:xfrm>
              <a:off x="8438388" y="713231"/>
              <a:ext cx="2580640" cy="1580515"/>
              <a:chOff x="8438388" y="713231"/>
              <a:chExt cx="2580640" cy="1580515"/>
            </a:xfrm>
          </p:grpSpPr>
          <p:sp>
            <p:nvSpPr>
              <p:cNvPr id="79" name="object 42">
                <a:extLst>
                  <a:ext uri="{FF2B5EF4-FFF2-40B4-BE49-F238E27FC236}">
                    <a16:creationId xmlns:a16="http://schemas.microsoft.com/office/drawing/2014/main" id="{1D6CDEDB-CD13-4664-2311-2962C197ADF4}"/>
                  </a:ext>
                </a:extLst>
              </p:cNvPr>
              <p:cNvSpPr/>
              <p:nvPr/>
            </p:nvSpPr>
            <p:spPr>
              <a:xfrm>
                <a:off x="8438388" y="713231"/>
                <a:ext cx="2580131" cy="1580388"/>
              </a:xfrm>
              <a:prstGeom prst="rect">
                <a:avLst/>
              </a:prstGeom>
              <a:blipFill>
                <a:blip r:embed="rId4" cstate="print"/>
                <a:stretch>
                  <a:fillRect/>
                </a:stretch>
              </a:blipFill>
            </p:spPr>
            <p:txBody>
              <a:bodyPr wrap="square" lIns="0" tIns="0" rIns="0" bIns="0" rtlCol="0"/>
              <a:lstStyle/>
              <a:p>
                <a:endParaRPr/>
              </a:p>
            </p:txBody>
          </p:sp>
          <p:sp>
            <p:nvSpPr>
              <p:cNvPr id="80" name="object 43">
                <a:extLst>
                  <a:ext uri="{FF2B5EF4-FFF2-40B4-BE49-F238E27FC236}">
                    <a16:creationId xmlns:a16="http://schemas.microsoft.com/office/drawing/2014/main" id="{E8901390-2F10-3B79-3308-D78668BE65EA}"/>
                  </a:ext>
                </a:extLst>
              </p:cNvPr>
              <p:cNvSpPr/>
              <p:nvPr/>
            </p:nvSpPr>
            <p:spPr>
              <a:xfrm>
                <a:off x="8525256" y="1037843"/>
                <a:ext cx="2468879" cy="981455"/>
              </a:xfrm>
              <a:prstGeom prst="rect">
                <a:avLst/>
              </a:prstGeom>
              <a:blipFill>
                <a:blip r:embed="rId13" cstate="print"/>
                <a:stretch>
                  <a:fillRect/>
                </a:stretch>
              </a:blipFill>
            </p:spPr>
            <p:txBody>
              <a:bodyPr wrap="square" lIns="0" tIns="0" rIns="0" bIns="0" rtlCol="0"/>
              <a:lstStyle/>
              <a:p>
                <a:endParaRPr/>
              </a:p>
            </p:txBody>
          </p:sp>
          <p:sp>
            <p:nvSpPr>
              <p:cNvPr id="81" name="object 44">
                <a:extLst>
                  <a:ext uri="{FF2B5EF4-FFF2-40B4-BE49-F238E27FC236}">
                    <a16:creationId xmlns:a16="http://schemas.microsoft.com/office/drawing/2014/main" id="{5410AE64-6E76-93DF-7EAB-4B30D128B01A}"/>
                  </a:ext>
                </a:extLst>
              </p:cNvPr>
              <p:cNvSpPr/>
              <p:nvPr/>
            </p:nvSpPr>
            <p:spPr>
              <a:xfrm>
                <a:off x="8459724" y="734567"/>
                <a:ext cx="2500883" cy="1501139"/>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grpSp>
        <p:sp>
          <p:nvSpPr>
            <p:cNvPr id="82" name="object 45">
              <a:extLst>
                <a:ext uri="{FF2B5EF4-FFF2-40B4-BE49-F238E27FC236}">
                  <a16:creationId xmlns:a16="http://schemas.microsoft.com/office/drawing/2014/main" id="{EC088C64-B5AD-4C7B-A84D-2651F25EDFDD}"/>
                </a:ext>
              </a:extLst>
            </p:cNvPr>
            <p:cNvSpPr txBox="1"/>
            <p:nvPr/>
          </p:nvSpPr>
          <p:spPr>
            <a:xfrm>
              <a:off x="8706104" y="1101090"/>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gr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6880" y="1461669"/>
            <a:ext cx="6177281" cy="4965542"/>
          </a:xfrm>
          <a:prstGeom prst="rect">
            <a:avLst/>
          </a:prstGeom>
        </p:spPr>
        <p:txBody>
          <a:bodyPr/>
          <a:lstStyle/>
          <a:p>
            <a:r>
              <a:rPr lang="en-US" sz="2200" dirty="0">
                <a:solidFill>
                  <a:schemeClr val="accent3">
                    <a:lumMod val="25000"/>
                  </a:schemeClr>
                </a:solidFill>
                <a:latin typeface="Abadi" panose="020B0604020104020204" pitchFamily="34" charset="0"/>
              </a:rPr>
              <a:t>I performed exploratory data analysis and determined the training labels where successful=1 and failure=0.</a:t>
            </a:r>
          </a:p>
          <a:p>
            <a:r>
              <a:rPr lang="en-US" sz="2200" dirty="0">
                <a:solidFill>
                  <a:schemeClr val="accent3">
                    <a:lumMod val="25000"/>
                  </a:schemeClr>
                </a:solidFill>
                <a:latin typeface="Abadi" panose="020B0604020104020204" pitchFamily="34" charset="0"/>
              </a:rPr>
              <a:t>I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I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https://github.com/Kyahpoots/Applied-Data-Science-Capstone/blob/main/Data%20Wrangling.ipynb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B9A93DA6-1FE2-C1E4-DE1B-D5570DD8544F}"/>
              </a:ext>
            </a:extLst>
          </p:cNvPr>
          <p:cNvPicPr>
            <a:picLocks noChangeAspect="1"/>
          </p:cNvPicPr>
          <p:nvPr/>
        </p:nvPicPr>
        <p:blipFill>
          <a:blip r:embed="rId3"/>
          <a:stretch>
            <a:fillRect/>
          </a:stretch>
        </p:blipFill>
        <p:spPr>
          <a:xfrm>
            <a:off x="6614161" y="1563373"/>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78010" y="1482567"/>
            <a:ext cx="909534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4">
            <a:extLst>
              <a:ext uri="{FF2B5EF4-FFF2-40B4-BE49-F238E27FC236}">
                <a16:creationId xmlns:a16="http://schemas.microsoft.com/office/drawing/2014/main" id="{18F39838-8F67-F66D-D10B-55E4C2BB5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78" y="3166046"/>
            <a:ext cx="4386972" cy="27679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AC4EC210-1F47-88D2-C633-3DA0B27F8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0211" y="3066681"/>
            <a:ext cx="4450080" cy="295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5092310" cy="5324633"/>
          </a:xfrm>
          <a:prstGeom prst="rect">
            <a:avLst/>
          </a:prstGeom>
        </p:spPr>
        <p:txBody>
          <a:bodyPr lIns="91440" tIns="45720" rIns="91440" bIns="45720" anchor="t"/>
          <a:lstStyle/>
          <a:p>
            <a:pPr marL="0" indent="0">
              <a:lnSpc>
                <a:spcPct val="100000"/>
              </a:lnSpc>
              <a:spcBef>
                <a:spcPts val="1050"/>
              </a:spcBef>
              <a:buNone/>
            </a:pPr>
            <a:r>
              <a:rPr lang="en-US" sz="2400" u="heavy" spc="-5" dirty="0">
                <a:uFill>
                  <a:solidFill>
                    <a:srgbClr val="404040"/>
                  </a:solidFill>
                </a:uFill>
                <a:latin typeface="Carlito"/>
                <a:cs typeface="Carlito"/>
              </a:rPr>
              <a:t>Plots</a:t>
            </a:r>
            <a:r>
              <a:rPr lang="en-US" sz="2400" u="heavy" spc="-55" dirty="0">
                <a:uFill>
                  <a:solidFill>
                    <a:srgbClr val="404040"/>
                  </a:solidFill>
                </a:uFill>
                <a:latin typeface="Carlito"/>
                <a:cs typeface="Carlito"/>
              </a:rPr>
              <a:t> </a:t>
            </a:r>
            <a:r>
              <a:rPr lang="en-US" sz="2400" u="heavy" spc="-5" dirty="0">
                <a:uFill>
                  <a:solidFill>
                    <a:srgbClr val="404040"/>
                  </a:solidFill>
                </a:uFill>
                <a:latin typeface="Carlito"/>
                <a:cs typeface="Carlito"/>
              </a:rPr>
              <a:t>Used:</a:t>
            </a:r>
            <a:endParaRPr lang="en-US" sz="2400" dirty="0">
              <a:latin typeface="Carlito"/>
              <a:cs typeface="Carlito"/>
            </a:endParaRPr>
          </a:p>
          <a:p>
            <a:pPr marL="12700" marR="405765">
              <a:lnSpc>
                <a:spcPts val="2210"/>
              </a:lnSpc>
              <a:spcBef>
                <a:spcPts val="1430"/>
              </a:spcBef>
            </a:pPr>
            <a:r>
              <a:rPr lang="en-US" sz="2400" spc="-15" dirty="0">
                <a:latin typeface="Carlito"/>
                <a:cs typeface="Carlito"/>
              </a:rPr>
              <a:t>Flight </a:t>
            </a:r>
            <a:r>
              <a:rPr lang="en-US" sz="2400" dirty="0">
                <a:latin typeface="Carlito"/>
                <a:cs typeface="Carlito"/>
              </a:rPr>
              <a:t>Number </a:t>
            </a:r>
            <a:r>
              <a:rPr lang="en-US" sz="2400" spc="-20" dirty="0">
                <a:latin typeface="Carlito"/>
                <a:cs typeface="Carlito"/>
              </a:rPr>
              <a:t>vs. </a:t>
            </a:r>
            <a:r>
              <a:rPr lang="en-US" sz="2400" spc="-25" dirty="0">
                <a:latin typeface="Carlito"/>
                <a:cs typeface="Carlito"/>
              </a:rPr>
              <a:t>Payload </a:t>
            </a:r>
            <a:r>
              <a:rPr lang="en-US" sz="2400" dirty="0">
                <a:latin typeface="Carlito"/>
                <a:cs typeface="Carlito"/>
              </a:rPr>
              <a:t>Mass, </a:t>
            </a:r>
            <a:r>
              <a:rPr lang="en-US" sz="2400" spc="-10" dirty="0">
                <a:latin typeface="Carlito"/>
                <a:cs typeface="Carlito"/>
              </a:rPr>
              <a:t>Flight </a:t>
            </a:r>
            <a:r>
              <a:rPr lang="en-US" sz="2400" dirty="0">
                <a:latin typeface="Carlito"/>
                <a:cs typeface="Carlito"/>
              </a:rPr>
              <a:t>Number </a:t>
            </a:r>
            <a:r>
              <a:rPr lang="en-US" sz="2400" spc="-20" dirty="0">
                <a:latin typeface="Carlito"/>
                <a:cs typeface="Carlito"/>
              </a:rPr>
              <a:t>vs. </a:t>
            </a:r>
            <a:r>
              <a:rPr lang="en-US" sz="2400" spc="-5" dirty="0">
                <a:latin typeface="Carlito"/>
                <a:cs typeface="Carlito"/>
              </a:rPr>
              <a:t>Launch </a:t>
            </a:r>
            <a:r>
              <a:rPr lang="en-US" sz="2400" spc="-15" dirty="0">
                <a:latin typeface="Carlito"/>
                <a:cs typeface="Carlito"/>
              </a:rPr>
              <a:t>Site, </a:t>
            </a:r>
            <a:r>
              <a:rPr lang="en-US" sz="2400" spc="-25" dirty="0">
                <a:latin typeface="Carlito"/>
                <a:cs typeface="Carlito"/>
              </a:rPr>
              <a:t>Payload </a:t>
            </a:r>
            <a:r>
              <a:rPr lang="en-US" sz="2400" dirty="0">
                <a:latin typeface="Carlito"/>
                <a:cs typeface="Carlito"/>
              </a:rPr>
              <a:t>Mass </a:t>
            </a:r>
            <a:r>
              <a:rPr lang="en-US" sz="2400" spc="-20" dirty="0">
                <a:latin typeface="Carlito"/>
                <a:cs typeface="Carlito"/>
              </a:rPr>
              <a:t>vs. </a:t>
            </a:r>
            <a:r>
              <a:rPr lang="en-US" sz="2400" spc="-5" dirty="0">
                <a:latin typeface="Carlito"/>
                <a:cs typeface="Carlito"/>
              </a:rPr>
              <a:t>Launch </a:t>
            </a:r>
            <a:r>
              <a:rPr lang="en-US" sz="2400" spc="-15" dirty="0">
                <a:latin typeface="Carlito"/>
                <a:cs typeface="Carlito"/>
              </a:rPr>
              <a:t>Site,  </a:t>
            </a:r>
            <a:r>
              <a:rPr lang="en-US" sz="2400" spc="-5" dirty="0">
                <a:latin typeface="Carlito"/>
                <a:cs typeface="Carlito"/>
              </a:rPr>
              <a:t>Orbit </a:t>
            </a:r>
            <a:r>
              <a:rPr lang="en-US" sz="2400" spc="-20" dirty="0">
                <a:latin typeface="Carlito"/>
                <a:cs typeface="Carlito"/>
              </a:rPr>
              <a:t>vs. </a:t>
            </a:r>
            <a:r>
              <a:rPr lang="en-US" sz="2400" dirty="0">
                <a:latin typeface="Carlito"/>
                <a:cs typeface="Carlito"/>
              </a:rPr>
              <a:t>Success </a:t>
            </a:r>
            <a:r>
              <a:rPr lang="en-US" sz="2400" spc="-20" dirty="0">
                <a:latin typeface="Carlito"/>
                <a:cs typeface="Carlito"/>
              </a:rPr>
              <a:t>Rate, </a:t>
            </a:r>
            <a:r>
              <a:rPr lang="en-US" sz="2400" spc="-10" dirty="0">
                <a:latin typeface="Carlito"/>
                <a:cs typeface="Carlito"/>
              </a:rPr>
              <a:t>Flight </a:t>
            </a:r>
            <a:r>
              <a:rPr lang="en-US" sz="2400" dirty="0">
                <a:latin typeface="Carlito"/>
                <a:cs typeface="Carlito"/>
              </a:rPr>
              <a:t>Number </a:t>
            </a:r>
            <a:r>
              <a:rPr lang="en-US" sz="2400" spc="-20" dirty="0">
                <a:latin typeface="Carlito"/>
                <a:cs typeface="Carlito"/>
              </a:rPr>
              <a:t>vs. </a:t>
            </a:r>
            <a:r>
              <a:rPr lang="en-US" sz="2400" spc="-5" dirty="0">
                <a:latin typeface="Carlito"/>
                <a:cs typeface="Carlito"/>
              </a:rPr>
              <a:t>Orbit, </a:t>
            </a:r>
            <a:r>
              <a:rPr lang="en-US" sz="2400" spc="-25" dirty="0">
                <a:latin typeface="Carlito"/>
                <a:cs typeface="Carlito"/>
              </a:rPr>
              <a:t>Payload </a:t>
            </a:r>
            <a:r>
              <a:rPr lang="en-US" sz="2400" spc="-15" dirty="0">
                <a:latin typeface="Carlito"/>
                <a:cs typeface="Carlito"/>
              </a:rPr>
              <a:t>vs </a:t>
            </a:r>
            <a:r>
              <a:rPr lang="en-US" sz="2400" spc="-5" dirty="0">
                <a:latin typeface="Carlito"/>
                <a:cs typeface="Carlito"/>
              </a:rPr>
              <a:t>Orbit, </a:t>
            </a:r>
            <a:r>
              <a:rPr lang="en-US" sz="2400" dirty="0">
                <a:latin typeface="Carlito"/>
                <a:cs typeface="Carlito"/>
              </a:rPr>
              <a:t>and Success </a:t>
            </a:r>
            <a:r>
              <a:rPr lang="en-US" sz="2400" spc="-60" dirty="0">
                <a:latin typeface="Carlito"/>
                <a:cs typeface="Carlito"/>
              </a:rPr>
              <a:t>Yearly</a:t>
            </a:r>
            <a:r>
              <a:rPr lang="en-US" sz="2400" spc="70" dirty="0">
                <a:latin typeface="Carlito"/>
                <a:cs typeface="Carlito"/>
              </a:rPr>
              <a:t> </a:t>
            </a:r>
            <a:r>
              <a:rPr lang="en-US" sz="2400" spc="-60" dirty="0">
                <a:latin typeface="Carlito"/>
                <a:cs typeface="Carlito"/>
              </a:rPr>
              <a:t>Trend</a:t>
            </a:r>
            <a:endParaRPr lang="en-US" sz="2400" dirty="0">
              <a:latin typeface="Carlito"/>
              <a:cs typeface="Carlito"/>
            </a:endParaRPr>
          </a:p>
          <a:p>
            <a:pPr marL="12700">
              <a:lnSpc>
                <a:spcPts val="2300"/>
              </a:lnSpc>
              <a:spcBef>
                <a:spcPts val="1160"/>
              </a:spcBef>
            </a:pPr>
            <a:r>
              <a:rPr lang="en-US" sz="2400" spc="-25" dirty="0">
                <a:latin typeface="Carlito"/>
                <a:cs typeface="Carlito"/>
              </a:rPr>
              <a:t>Scatter </a:t>
            </a:r>
            <a:r>
              <a:rPr lang="en-US" sz="2400" spc="-5" dirty="0">
                <a:latin typeface="Carlito"/>
                <a:cs typeface="Carlito"/>
              </a:rPr>
              <a:t>plots, line </a:t>
            </a:r>
            <a:r>
              <a:rPr lang="en-US" sz="2400" dirty="0">
                <a:latin typeface="Carlito"/>
                <a:cs typeface="Carlito"/>
              </a:rPr>
              <a:t>charts, and </a:t>
            </a:r>
            <a:r>
              <a:rPr lang="en-US" sz="2400" spc="-5" dirty="0">
                <a:latin typeface="Carlito"/>
                <a:cs typeface="Carlito"/>
              </a:rPr>
              <a:t>bar plots </a:t>
            </a:r>
            <a:r>
              <a:rPr lang="en-US" sz="2400" spc="-20" dirty="0">
                <a:latin typeface="Carlito"/>
                <a:cs typeface="Carlito"/>
              </a:rPr>
              <a:t>I </a:t>
            </a:r>
            <a:r>
              <a:rPr lang="en-US" sz="2400" spc="-5" dirty="0">
                <a:latin typeface="Carlito"/>
                <a:cs typeface="Carlito"/>
              </a:rPr>
              <a:t>used </a:t>
            </a:r>
            <a:r>
              <a:rPr lang="en-US" sz="2400" spc="-20" dirty="0">
                <a:latin typeface="Carlito"/>
                <a:cs typeface="Carlito"/>
              </a:rPr>
              <a:t>to compare </a:t>
            </a:r>
            <a:r>
              <a:rPr lang="en-US" sz="2400" spc="-5" dirty="0">
                <a:latin typeface="Carlito"/>
                <a:cs typeface="Carlito"/>
              </a:rPr>
              <a:t>relationships between variables</a:t>
            </a:r>
            <a:r>
              <a:rPr lang="en-US" sz="2400" spc="-20" dirty="0">
                <a:latin typeface="Carlito"/>
                <a:cs typeface="Carlito"/>
              </a:rPr>
              <a:t> to</a:t>
            </a:r>
            <a:r>
              <a:rPr lang="en-US" sz="2400" dirty="0">
                <a:latin typeface="Carlito"/>
                <a:cs typeface="Carlito"/>
              </a:rPr>
              <a:t> </a:t>
            </a:r>
            <a:r>
              <a:rPr lang="en-US" sz="2400" spc="-5" dirty="0">
                <a:latin typeface="Carlito"/>
                <a:cs typeface="Carlito"/>
              </a:rPr>
              <a:t>decide if </a:t>
            </a:r>
            <a:r>
              <a:rPr lang="en-US" sz="2400" dirty="0">
                <a:latin typeface="Carlito"/>
                <a:cs typeface="Carlito"/>
              </a:rPr>
              <a:t>a </a:t>
            </a:r>
            <a:r>
              <a:rPr lang="en-US" sz="2400" spc="-10" dirty="0">
                <a:latin typeface="Carlito"/>
                <a:cs typeface="Carlito"/>
              </a:rPr>
              <a:t>relationship </a:t>
            </a:r>
            <a:r>
              <a:rPr lang="en-US" sz="2400" spc="-25" dirty="0">
                <a:latin typeface="Carlito"/>
                <a:cs typeface="Carlito"/>
              </a:rPr>
              <a:t>exists </a:t>
            </a:r>
            <a:r>
              <a:rPr lang="en-US" sz="2400" dirty="0">
                <a:latin typeface="Carlito"/>
                <a:cs typeface="Carlito"/>
              </a:rPr>
              <a:t>so </a:t>
            </a:r>
            <a:r>
              <a:rPr lang="en-US" sz="2400" spc="-5" dirty="0">
                <a:latin typeface="Carlito"/>
                <a:cs typeface="Carlito"/>
              </a:rPr>
              <a:t>that they could </a:t>
            </a:r>
            <a:r>
              <a:rPr lang="en-US" sz="2400" dirty="0">
                <a:latin typeface="Carlito"/>
                <a:cs typeface="Carlito"/>
              </a:rPr>
              <a:t>be </a:t>
            </a:r>
            <a:r>
              <a:rPr lang="en-US" sz="2400" spc="-5" dirty="0">
                <a:latin typeface="Carlito"/>
                <a:cs typeface="Carlito"/>
              </a:rPr>
              <a:t>used in </a:t>
            </a:r>
            <a:r>
              <a:rPr lang="en-US" sz="2400" spc="-10" dirty="0">
                <a:latin typeface="Carlito"/>
                <a:cs typeface="Carlito"/>
              </a:rPr>
              <a:t>training </a:t>
            </a:r>
            <a:r>
              <a:rPr lang="en-US" sz="2400" dirty="0">
                <a:latin typeface="Carlito"/>
                <a:cs typeface="Carlito"/>
              </a:rPr>
              <a:t>the machine </a:t>
            </a:r>
            <a:r>
              <a:rPr lang="en-US" sz="2400" spc="-5" dirty="0">
                <a:latin typeface="Carlito"/>
                <a:cs typeface="Carlito"/>
              </a:rPr>
              <a:t>learning</a:t>
            </a:r>
            <a:r>
              <a:rPr lang="en-US" sz="2400" spc="-45" dirty="0">
                <a:latin typeface="Carlito"/>
                <a:cs typeface="Carlito"/>
              </a:rPr>
              <a:t> </a:t>
            </a:r>
            <a:r>
              <a:rPr lang="en-US" sz="2400" spc="-5" dirty="0">
                <a:latin typeface="Carlito"/>
                <a:cs typeface="Carlito"/>
              </a:rPr>
              <a:t>model.</a:t>
            </a:r>
            <a:endParaRPr lang="en-US" sz="2400" dirty="0">
              <a:latin typeface="Carlito"/>
              <a:cs typeface="Carlito"/>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Visualization(Cont.)</a:t>
            </a:r>
          </a:p>
        </p:txBody>
      </p:sp>
      <p:sp>
        <p:nvSpPr>
          <p:cNvPr id="8" name="TextBox 7">
            <a:extLst>
              <a:ext uri="{FF2B5EF4-FFF2-40B4-BE49-F238E27FC236}">
                <a16:creationId xmlns:a16="http://schemas.microsoft.com/office/drawing/2014/main" id="{0494618E-64FF-682A-0127-0FD75946F69E}"/>
              </a:ext>
            </a:extLst>
          </p:cNvPr>
          <p:cNvSpPr txBox="1"/>
          <p:nvPr/>
        </p:nvSpPr>
        <p:spPr>
          <a:xfrm>
            <a:off x="5862320" y="5417275"/>
            <a:ext cx="6096000" cy="923330"/>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 </a:t>
            </a:r>
            <a:r>
              <a:rPr lang="en-US" sz="1800" dirty="0">
                <a:solidFill>
                  <a:srgbClr val="1C7DDB"/>
                </a:solidFill>
                <a:latin typeface="Abadi" panose="020B0604020104020204" pitchFamily="34" charset="0"/>
              </a:rPr>
              <a:t>https://github.com/Kyahpoots/Applied-Data-Science-Capstone/blob/main/Data%20Visualiztaion.ipynb</a:t>
            </a:r>
            <a:endParaRPr lang="en-US" dirty="0"/>
          </a:p>
        </p:txBody>
      </p:sp>
      <p:pic>
        <p:nvPicPr>
          <p:cNvPr id="1026" name="Picture 2">
            <a:extLst>
              <a:ext uri="{FF2B5EF4-FFF2-40B4-BE49-F238E27FC236}">
                <a16:creationId xmlns:a16="http://schemas.microsoft.com/office/drawing/2014/main" id="{7DB0C8EE-1781-2CDD-66F0-7735CEDF9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682" y="1405758"/>
            <a:ext cx="4368800" cy="3924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194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1D429C99-A89F-FFD8-3D0E-CEA5296B76EC}"/>
              </a:ext>
            </a:extLst>
          </p:cNvPr>
          <p:cNvSpPr txBox="1">
            <a:spLocks/>
          </p:cNvSpPr>
          <p:nvPr/>
        </p:nvSpPr>
        <p:spPr>
          <a:xfrm>
            <a:off x="770010" y="1396721"/>
            <a:ext cx="10223110"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I loaded the SpaceX dataset into the corresponding table in a Db2 Database.</a:t>
            </a:r>
          </a:p>
          <a:p>
            <a:pPr>
              <a:lnSpc>
                <a:spcPct val="100000"/>
              </a:lnSpc>
              <a:spcBef>
                <a:spcPts val="1400"/>
              </a:spcBef>
            </a:pPr>
            <a:r>
              <a:rPr lang="en-US" sz="2200" dirty="0">
                <a:solidFill>
                  <a:schemeClr val="accent3">
                    <a:lumMod val="25000"/>
                  </a:schemeClr>
                </a:solidFill>
                <a:latin typeface="Abadi"/>
              </a:rPr>
              <a:t>Execute SQL queries using SQL Python Integration.</a:t>
            </a:r>
          </a:p>
          <a:p>
            <a:pPr>
              <a:lnSpc>
                <a:spcPct val="100000"/>
              </a:lnSpc>
              <a:spcBef>
                <a:spcPts val="1400"/>
              </a:spcBef>
            </a:pPr>
            <a:r>
              <a:rPr lang="en-US" sz="2200" dirty="0">
                <a:solidFill>
                  <a:schemeClr val="accent3">
                    <a:lumMod val="25000"/>
                  </a:schemeClr>
                </a:solidFill>
                <a:latin typeface="Abadi"/>
              </a:rPr>
              <a:t>I applied EDA with SQL to get insight from the data. I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https://github.com/Kyahpoots/Applied-Data-Science-Capstone/blob/main/SQL%20Management.ipynb</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B0C43E3D-86C6-AB4D-9243-06241E3A4A87}"/>
              </a:ext>
            </a:extLst>
          </p:cNvPr>
          <p:cNvSpPr txBox="1"/>
          <p:nvPr/>
        </p:nvSpPr>
        <p:spPr>
          <a:xfrm>
            <a:off x="734028" y="1415484"/>
            <a:ext cx="11092212" cy="4985980"/>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marks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I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I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I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dirty="0">
              <a:solidFill>
                <a:schemeClr val="bg2">
                  <a:lumMod val="50000"/>
                </a:schemeClr>
              </a:solidFill>
              <a:latin typeface="Abadi" panose="020B0604020104020204" pitchFamily="34" charset="0"/>
            </a:endParaRPr>
          </a:p>
          <a:p>
            <a:pPr marL="285750" indent="-285750">
              <a:spcBef>
                <a:spcPts val="1400"/>
              </a:spcBef>
              <a:buFont typeface="Arial" panose="020B0604020202020204" pitchFamily="34" charset="0"/>
              <a:buChar char="•"/>
            </a:pPr>
            <a:r>
              <a:rPr lang="en-US" dirty="0">
                <a:solidFill>
                  <a:schemeClr val="accent3">
                    <a:lumMod val="25000"/>
                  </a:schemeClr>
                </a:solidFill>
                <a:latin typeface="Abadi"/>
              </a:rPr>
              <a:t>The link to the notebook is </a:t>
            </a:r>
            <a:r>
              <a:rPr lang="en-US" dirty="0">
                <a:solidFill>
                  <a:srgbClr val="1C7DDB"/>
                </a:solidFill>
                <a:latin typeface="Abadi"/>
              </a:rPr>
              <a:t>https://github.com/Kyahpoots/Applied-Data-Science-Capstone/blob/main/Exploratory%20Data%20Analysis.ipynb</a:t>
            </a:r>
            <a:endParaRPr lang="en-US" sz="1800" dirty="0">
              <a:solidFill>
                <a:schemeClr val="bg2">
                  <a:lumMod val="50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10878198" cy="536567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I built an interactive dashboard with </a:t>
            </a:r>
            <a:r>
              <a:rPr lang="en-US" sz="2200" dirty="0" err="1">
                <a:latin typeface="Abadi" panose="020B0604020104020204" pitchFamily="34" charset="0"/>
              </a:rPr>
              <a:t>Plotly</a:t>
            </a:r>
            <a:r>
              <a:rPr lang="en-US" sz="2200" dirty="0">
                <a:latin typeface="Abadi" panose="020B0604020104020204" pitchFamily="34" charset="0"/>
              </a:rPr>
              <a:t> dash</a:t>
            </a:r>
          </a:p>
          <a:p>
            <a:pPr>
              <a:lnSpc>
                <a:spcPct val="100000"/>
              </a:lnSpc>
              <a:spcBef>
                <a:spcPts val="1400"/>
              </a:spcBef>
            </a:pPr>
            <a:r>
              <a:rPr lang="en-US" sz="2200" dirty="0">
                <a:latin typeface="Abadi" panose="020B0604020104020204" pitchFamily="34" charset="0"/>
              </a:rPr>
              <a:t>I plotted pie charts showing the total launches by a certain sites</a:t>
            </a:r>
          </a:p>
          <a:p>
            <a:pPr>
              <a:lnSpc>
                <a:spcPct val="100000"/>
              </a:lnSpc>
              <a:spcBef>
                <a:spcPts val="1400"/>
              </a:spcBef>
            </a:pPr>
            <a:r>
              <a:rPr lang="en-US" sz="2200" dirty="0">
                <a:latin typeface="Abadi" panose="020B0604020104020204" pitchFamily="34" charset="0"/>
              </a:rPr>
              <a:t>I plotted scatter graph showing the relationship with Outcome and Payload Mass (Kg) for the different booster version.</a:t>
            </a:r>
          </a:p>
          <a:p>
            <a:pPr>
              <a:lnSpc>
                <a:spcPct val="100000"/>
              </a:lnSpc>
              <a:spcBef>
                <a:spcPts val="1400"/>
              </a:spcBef>
            </a:pPr>
            <a:r>
              <a:rPr lang="en-US" sz="2400" spc="-10" dirty="0">
                <a:latin typeface="Abadi" panose="020B0604020104020204" pitchFamily="34" charset="0"/>
                <a:cs typeface="Carlito"/>
              </a:rPr>
              <a:t>Dashboard </a:t>
            </a:r>
            <a:r>
              <a:rPr lang="en-US" sz="2400" dirty="0">
                <a:latin typeface="Abadi" panose="020B0604020104020204" pitchFamily="34" charset="0"/>
                <a:cs typeface="Carlito"/>
              </a:rPr>
              <a:t>includes a </a:t>
            </a:r>
            <a:r>
              <a:rPr lang="en-US" sz="2400" spc="-5" dirty="0">
                <a:latin typeface="Abadi" panose="020B0604020104020204" pitchFamily="34" charset="0"/>
                <a:cs typeface="Carlito"/>
              </a:rPr>
              <a:t>pie </a:t>
            </a:r>
            <a:r>
              <a:rPr lang="en-US" sz="2400" dirty="0">
                <a:latin typeface="Abadi" panose="020B0604020104020204" pitchFamily="34" charset="0"/>
                <a:cs typeface="Carlito"/>
              </a:rPr>
              <a:t>chart and a </a:t>
            </a:r>
            <a:r>
              <a:rPr lang="en-US" sz="2400" spc="-25" dirty="0">
                <a:latin typeface="Abadi" panose="020B0604020104020204" pitchFamily="34" charset="0"/>
                <a:cs typeface="Carlito"/>
              </a:rPr>
              <a:t>scatter</a:t>
            </a:r>
            <a:r>
              <a:rPr lang="en-US" sz="2400" spc="-135" dirty="0">
                <a:latin typeface="Abadi" panose="020B0604020104020204" pitchFamily="34" charset="0"/>
                <a:cs typeface="Carlito"/>
              </a:rPr>
              <a:t> </a:t>
            </a:r>
            <a:r>
              <a:rPr lang="en-US" sz="2400" spc="-5" dirty="0">
                <a:latin typeface="Abadi" panose="020B0604020104020204" pitchFamily="34" charset="0"/>
                <a:cs typeface="Carlito"/>
              </a:rPr>
              <a:t>plot.</a:t>
            </a:r>
            <a:r>
              <a:rPr lang="en-US" sz="2400" dirty="0">
                <a:latin typeface="Abadi" panose="020B0604020104020204" pitchFamily="34" charset="0"/>
                <a:cs typeface="Carlito"/>
              </a:rPr>
              <a:t> </a:t>
            </a:r>
            <a:r>
              <a:rPr lang="en-US" sz="2400" spc="-5" dirty="0">
                <a:latin typeface="Abadi" panose="020B0604020104020204" pitchFamily="34" charset="0"/>
                <a:cs typeface="Carlito"/>
              </a:rPr>
              <a:t>Pie </a:t>
            </a:r>
            <a:r>
              <a:rPr lang="en-US" sz="2400" dirty="0">
                <a:latin typeface="Abadi" panose="020B0604020104020204" pitchFamily="34" charset="0"/>
                <a:cs typeface="Carlito"/>
              </a:rPr>
              <a:t>chart </a:t>
            </a:r>
            <a:r>
              <a:rPr lang="en-US" sz="2400" spc="-5" dirty="0">
                <a:latin typeface="Abadi" panose="020B0604020104020204" pitchFamily="34" charset="0"/>
                <a:cs typeface="Carlito"/>
              </a:rPr>
              <a:t>can be selected </a:t>
            </a:r>
            <a:r>
              <a:rPr lang="en-US" sz="2400" spc="-20" dirty="0">
                <a:latin typeface="Abadi" panose="020B0604020104020204" pitchFamily="34" charset="0"/>
                <a:cs typeface="Carlito"/>
              </a:rPr>
              <a:t>to </a:t>
            </a:r>
            <a:r>
              <a:rPr lang="en-US" sz="2400" spc="-5" dirty="0">
                <a:latin typeface="Abadi" panose="020B0604020104020204" pitchFamily="34" charset="0"/>
                <a:cs typeface="Carlito"/>
              </a:rPr>
              <a:t>show distribution of successful </a:t>
            </a:r>
            <a:r>
              <a:rPr lang="en-US" sz="2400" dirty="0">
                <a:latin typeface="Abadi" panose="020B0604020104020204" pitchFamily="34" charset="0"/>
                <a:cs typeface="Carlito"/>
              </a:rPr>
              <a:t>landings </a:t>
            </a:r>
            <a:r>
              <a:rPr lang="en-US" sz="2400" spc="-20" dirty="0">
                <a:latin typeface="Abadi" panose="020B0604020104020204" pitchFamily="34" charset="0"/>
                <a:cs typeface="Carlito"/>
              </a:rPr>
              <a:t>across </a:t>
            </a:r>
            <a:r>
              <a:rPr lang="en-US" sz="2400" dirty="0">
                <a:latin typeface="Abadi" panose="020B0604020104020204" pitchFamily="34" charset="0"/>
                <a:cs typeface="Carlito"/>
              </a:rPr>
              <a:t>all launch </a:t>
            </a:r>
            <a:r>
              <a:rPr lang="en-US" sz="2400" spc="-20" dirty="0">
                <a:latin typeface="Abadi" panose="020B0604020104020204" pitchFamily="34" charset="0"/>
                <a:cs typeface="Carlito"/>
              </a:rPr>
              <a:t>sites </a:t>
            </a:r>
            <a:r>
              <a:rPr lang="en-US" sz="2400" dirty="0">
                <a:latin typeface="Abadi" panose="020B0604020104020204" pitchFamily="34" charset="0"/>
                <a:cs typeface="Carlito"/>
              </a:rPr>
              <a:t>and  </a:t>
            </a:r>
            <a:r>
              <a:rPr lang="en-US" sz="2400" spc="-5" dirty="0">
                <a:latin typeface="Abadi" panose="020B0604020104020204" pitchFamily="34" charset="0"/>
                <a:cs typeface="Carlito"/>
              </a:rPr>
              <a:t>can </a:t>
            </a:r>
            <a:r>
              <a:rPr lang="en-US" sz="2400" dirty="0">
                <a:latin typeface="Abadi" panose="020B0604020104020204" pitchFamily="34" charset="0"/>
                <a:cs typeface="Carlito"/>
              </a:rPr>
              <a:t>be </a:t>
            </a:r>
            <a:r>
              <a:rPr lang="en-US" sz="2400" spc="-5" dirty="0">
                <a:latin typeface="Abadi" panose="020B0604020104020204" pitchFamily="34" charset="0"/>
                <a:cs typeface="Carlito"/>
              </a:rPr>
              <a:t>selected </a:t>
            </a:r>
            <a:r>
              <a:rPr lang="en-US" sz="2400" spc="-20" dirty="0">
                <a:latin typeface="Abadi" panose="020B0604020104020204" pitchFamily="34" charset="0"/>
                <a:cs typeface="Carlito"/>
              </a:rPr>
              <a:t>to </a:t>
            </a:r>
            <a:r>
              <a:rPr lang="en-US" sz="2400" spc="-5" dirty="0">
                <a:latin typeface="Abadi" panose="020B0604020104020204" pitchFamily="34" charset="0"/>
                <a:cs typeface="Carlito"/>
              </a:rPr>
              <a:t>show </a:t>
            </a:r>
            <a:r>
              <a:rPr lang="en-US" sz="2400" dirty="0">
                <a:latin typeface="Abadi" panose="020B0604020104020204" pitchFamily="34" charset="0"/>
                <a:cs typeface="Carlito"/>
              </a:rPr>
              <a:t>individual launch </a:t>
            </a:r>
            <a:r>
              <a:rPr lang="en-US" sz="2400" spc="-20" dirty="0">
                <a:latin typeface="Abadi" panose="020B0604020104020204" pitchFamily="34" charset="0"/>
                <a:cs typeface="Carlito"/>
              </a:rPr>
              <a:t>site </a:t>
            </a:r>
            <a:r>
              <a:rPr lang="en-US" sz="2400" dirty="0">
                <a:latin typeface="Abadi" panose="020B0604020104020204" pitchFamily="34" charset="0"/>
                <a:cs typeface="Carlito"/>
              </a:rPr>
              <a:t>success</a:t>
            </a:r>
            <a:r>
              <a:rPr lang="en-US" sz="2400" spc="-110" dirty="0">
                <a:latin typeface="Abadi" panose="020B0604020104020204" pitchFamily="34" charset="0"/>
                <a:cs typeface="Carlito"/>
              </a:rPr>
              <a:t> </a:t>
            </a:r>
            <a:r>
              <a:rPr lang="en-US" sz="2400" spc="-30" dirty="0">
                <a:latin typeface="Abadi" panose="020B0604020104020204" pitchFamily="34" charset="0"/>
                <a:cs typeface="Carlito"/>
              </a:rPr>
              <a:t>rates.</a:t>
            </a:r>
          </a:p>
          <a:p>
            <a:pPr>
              <a:lnSpc>
                <a:spcPct val="100000"/>
              </a:lnSpc>
              <a:spcBef>
                <a:spcPts val="1400"/>
              </a:spcBef>
            </a:pPr>
            <a:r>
              <a:rPr lang="en-US" sz="2400" spc="-25" dirty="0">
                <a:latin typeface="Abadi" panose="020B0604020104020204" pitchFamily="34" charset="0"/>
                <a:cs typeface="Carlito"/>
              </a:rPr>
              <a:t>Scatter </a:t>
            </a:r>
            <a:r>
              <a:rPr lang="en-US" sz="2400" spc="-5" dirty="0">
                <a:latin typeface="Abadi" panose="020B0604020104020204" pitchFamily="34" charset="0"/>
                <a:cs typeface="Carlito"/>
              </a:rPr>
              <a:t>plot </a:t>
            </a:r>
            <a:r>
              <a:rPr lang="en-US" sz="2400" spc="-40" dirty="0">
                <a:latin typeface="Abadi" panose="020B0604020104020204" pitchFamily="34" charset="0"/>
                <a:cs typeface="Carlito"/>
              </a:rPr>
              <a:t>takes </a:t>
            </a:r>
            <a:r>
              <a:rPr lang="en-US" sz="2400" spc="-20" dirty="0">
                <a:latin typeface="Abadi" panose="020B0604020104020204" pitchFamily="34" charset="0"/>
                <a:cs typeface="Carlito"/>
              </a:rPr>
              <a:t>two </a:t>
            </a:r>
            <a:r>
              <a:rPr lang="en-US" sz="2400" dirty="0">
                <a:latin typeface="Abadi" panose="020B0604020104020204" pitchFamily="34" charset="0"/>
                <a:cs typeface="Carlito"/>
              </a:rPr>
              <a:t>inputs: All </a:t>
            </a:r>
            <a:r>
              <a:rPr lang="en-US" sz="2400" spc="-20" dirty="0">
                <a:latin typeface="Abadi" panose="020B0604020104020204" pitchFamily="34" charset="0"/>
                <a:cs typeface="Carlito"/>
              </a:rPr>
              <a:t>sites </a:t>
            </a:r>
            <a:r>
              <a:rPr lang="en-US" sz="2400" spc="-5" dirty="0">
                <a:latin typeface="Abadi" panose="020B0604020104020204" pitchFamily="34" charset="0"/>
                <a:cs typeface="Carlito"/>
              </a:rPr>
              <a:t>or </a:t>
            </a:r>
            <a:r>
              <a:rPr lang="en-US" sz="2400" dirty="0">
                <a:latin typeface="Abadi" panose="020B0604020104020204" pitchFamily="34" charset="0"/>
                <a:cs typeface="Carlito"/>
              </a:rPr>
              <a:t>individual </a:t>
            </a:r>
            <a:r>
              <a:rPr lang="en-US" sz="2400" spc="-20" dirty="0">
                <a:latin typeface="Abadi" panose="020B0604020104020204" pitchFamily="34" charset="0"/>
                <a:cs typeface="Carlito"/>
              </a:rPr>
              <a:t>site </a:t>
            </a:r>
            <a:r>
              <a:rPr lang="en-US" sz="2400" dirty="0">
                <a:latin typeface="Abadi" panose="020B0604020104020204" pitchFamily="34" charset="0"/>
                <a:cs typeface="Carlito"/>
              </a:rPr>
              <a:t>and </a:t>
            </a:r>
            <a:r>
              <a:rPr lang="en-US" sz="2400" spc="-5" dirty="0">
                <a:latin typeface="Abadi" panose="020B0604020104020204" pitchFamily="34" charset="0"/>
                <a:cs typeface="Carlito"/>
              </a:rPr>
              <a:t>payload mass on </a:t>
            </a:r>
            <a:r>
              <a:rPr lang="en-US" sz="2400" dirty="0">
                <a:latin typeface="Abadi" panose="020B0604020104020204" pitchFamily="34" charset="0"/>
                <a:cs typeface="Carlito"/>
              </a:rPr>
              <a:t>a </a:t>
            </a:r>
            <a:r>
              <a:rPr lang="en-US" sz="2400" spc="-5" dirty="0">
                <a:latin typeface="Abadi" panose="020B0604020104020204" pitchFamily="34" charset="0"/>
                <a:cs typeface="Carlito"/>
              </a:rPr>
              <a:t>slider between </a:t>
            </a:r>
            <a:r>
              <a:rPr lang="en-US" sz="2400" dirty="0">
                <a:latin typeface="Abadi" panose="020B0604020104020204" pitchFamily="34" charset="0"/>
                <a:cs typeface="Carlito"/>
              </a:rPr>
              <a:t>0  and 10000</a:t>
            </a:r>
            <a:r>
              <a:rPr lang="en-US" sz="2400" spc="-100" dirty="0">
                <a:latin typeface="Abadi" panose="020B0604020104020204" pitchFamily="34" charset="0"/>
                <a:cs typeface="Carlito"/>
              </a:rPr>
              <a:t> </a:t>
            </a:r>
            <a:r>
              <a:rPr lang="en-US" sz="2400" dirty="0">
                <a:latin typeface="Abadi" panose="020B0604020104020204" pitchFamily="34" charset="0"/>
                <a:cs typeface="Carlito"/>
              </a:rPr>
              <a:t>kg. </a:t>
            </a:r>
            <a:r>
              <a:rPr lang="en-US" sz="2400" spc="-5" dirty="0">
                <a:latin typeface="Abadi" panose="020B0604020104020204" pitchFamily="34" charset="0"/>
                <a:cs typeface="Carlito"/>
              </a:rPr>
              <a:t>The </a:t>
            </a:r>
            <a:r>
              <a:rPr lang="en-US" sz="2400" spc="-25" dirty="0">
                <a:latin typeface="Abadi" panose="020B0604020104020204" pitchFamily="34" charset="0"/>
                <a:cs typeface="Carlito"/>
              </a:rPr>
              <a:t>scatter </a:t>
            </a:r>
            <a:r>
              <a:rPr lang="en-US" sz="2400" spc="-5" dirty="0">
                <a:latin typeface="Abadi" panose="020B0604020104020204" pitchFamily="34" charset="0"/>
                <a:cs typeface="Carlito"/>
              </a:rPr>
              <a:t>plot can help </a:t>
            </a:r>
            <a:r>
              <a:rPr lang="en-US" sz="2400" dirty="0">
                <a:latin typeface="Abadi" panose="020B0604020104020204" pitchFamily="34" charset="0"/>
                <a:cs typeface="Carlito"/>
              </a:rPr>
              <a:t>us </a:t>
            </a:r>
            <a:r>
              <a:rPr lang="en-US" sz="2400" spc="-5" dirty="0">
                <a:latin typeface="Abadi" panose="020B0604020104020204" pitchFamily="34" charset="0"/>
                <a:cs typeface="Carlito"/>
              </a:rPr>
              <a:t>see how </a:t>
            </a:r>
            <a:r>
              <a:rPr lang="en-US" sz="2400" dirty="0">
                <a:latin typeface="Abadi" panose="020B0604020104020204" pitchFamily="34" charset="0"/>
                <a:cs typeface="Carlito"/>
              </a:rPr>
              <a:t>success </a:t>
            </a:r>
            <a:r>
              <a:rPr lang="en-US" sz="2400" spc="-10" dirty="0">
                <a:latin typeface="Abadi" panose="020B0604020104020204" pitchFamily="34" charset="0"/>
                <a:cs typeface="Carlito"/>
              </a:rPr>
              <a:t>varies </a:t>
            </a:r>
            <a:r>
              <a:rPr lang="en-US" sz="2400" spc="-20" dirty="0">
                <a:latin typeface="Abadi" panose="020B0604020104020204" pitchFamily="34" charset="0"/>
                <a:cs typeface="Carlito"/>
              </a:rPr>
              <a:t>across </a:t>
            </a:r>
            <a:r>
              <a:rPr lang="en-US" sz="2400" dirty="0">
                <a:latin typeface="Abadi" panose="020B0604020104020204" pitchFamily="34" charset="0"/>
                <a:cs typeface="Carlito"/>
              </a:rPr>
              <a:t>launch </a:t>
            </a:r>
            <a:r>
              <a:rPr lang="en-US" sz="2400" spc="-20" dirty="0">
                <a:latin typeface="Abadi" panose="020B0604020104020204" pitchFamily="34" charset="0"/>
                <a:cs typeface="Carlito"/>
              </a:rPr>
              <a:t>sites, </a:t>
            </a:r>
            <a:r>
              <a:rPr lang="en-US" sz="2400" spc="-10" dirty="0">
                <a:latin typeface="Abadi" panose="020B0604020104020204" pitchFamily="34" charset="0"/>
                <a:cs typeface="Carlito"/>
              </a:rPr>
              <a:t>payload </a:t>
            </a:r>
            <a:r>
              <a:rPr lang="en-US" sz="2400" spc="-5" dirty="0">
                <a:latin typeface="Abadi" panose="020B0604020104020204" pitchFamily="34" charset="0"/>
                <a:cs typeface="Carlito"/>
              </a:rPr>
              <a:t>mass,</a:t>
            </a:r>
            <a:r>
              <a:rPr lang="en-US" sz="2400" spc="15" dirty="0">
                <a:latin typeface="Abadi" panose="020B0604020104020204" pitchFamily="34" charset="0"/>
                <a:cs typeface="Carlito"/>
              </a:rPr>
              <a:t> </a:t>
            </a:r>
            <a:r>
              <a:rPr lang="en-US" sz="2400" dirty="0">
                <a:latin typeface="Abadi" panose="020B0604020104020204" pitchFamily="34" charset="0"/>
                <a:cs typeface="Carlito"/>
              </a:rPr>
              <a:t>and </a:t>
            </a:r>
            <a:r>
              <a:rPr lang="en-US" sz="2400" spc="-20" dirty="0">
                <a:latin typeface="Abadi" panose="020B0604020104020204" pitchFamily="34" charset="0"/>
                <a:cs typeface="Carlito"/>
              </a:rPr>
              <a:t>booster </a:t>
            </a:r>
            <a:r>
              <a:rPr lang="en-US" sz="2400" spc="-25" dirty="0">
                <a:latin typeface="Abadi" panose="020B0604020104020204" pitchFamily="34" charset="0"/>
                <a:cs typeface="Carlito"/>
              </a:rPr>
              <a:t>version</a:t>
            </a:r>
            <a:r>
              <a:rPr lang="en-US" sz="2400" dirty="0">
                <a:latin typeface="Abadi" panose="020B0604020104020204" pitchFamily="34" charset="0"/>
                <a:cs typeface="Carlito"/>
              </a:rPr>
              <a:t> </a:t>
            </a:r>
            <a:r>
              <a:rPr lang="en-US" sz="2400" spc="-45" dirty="0">
                <a:latin typeface="Abadi" panose="020B0604020104020204" pitchFamily="34" charset="0"/>
                <a:cs typeface="Carlito"/>
              </a:rPr>
              <a:t>category.</a:t>
            </a:r>
            <a:endParaRPr lang="en-US" sz="2400" dirty="0">
              <a:latin typeface="Abadi" panose="020B0604020104020204" pitchFamily="34" charset="0"/>
              <a:cs typeface="Carlito"/>
            </a:endParaRPr>
          </a:p>
          <a:p>
            <a:pPr>
              <a:lnSpc>
                <a:spcPct val="100000"/>
              </a:lnSpc>
              <a:spcBef>
                <a:spcPts val="1400"/>
              </a:spcBef>
            </a:pPr>
            <a:r>
              <a:rPr lang="en-US" sz="2400" dirty="0">
                <a:solidFill>
                  <a:schemeClr val="accent3">
                    <a:lumMod val="25000"/>
                  </a:schemeClr>
                </a:solidFill>
                <a:latin typeface="Abadi"/>
              </a:rPr>
              <a:t>The link to the notebook is </a:t>
            </a:r>
            <a:r>
              <a:rPr lang="en-US" sz="2400" dirty="0">
                <a:solidFill>
                  <a:srgbClr val="1C7DDB"/>
                </a:solidFill>
                <a:latin typeface="Abadi" panose="020B0604020104020204" pitchFamily="34" charset="0"/>
              </a:rPr>
              <a:t>https://github.com/Kyahpoots/Applied-Data-Science-Capstone/blob/main/spacex_dash_app.py</a:t>
            </a:r>
          </a:p>
          <a:p>
            <a:pPr>
              <a:lnSpc>
                <a:spcPct val="100000"/>
              </a:lnSpc>
              <a:spcBef>
                <a:spcPts val="1400"/>
              </a:spcBef>
            </a:pPr>
            <a:endParaRPr lang="en-US" sz="2400" dirty="0">
              <a:latin typeface="Abadi" panose="020B0604020104020204" pitchFamily="34" charset="0"/>
              <a:cs typeface="Carlito"/>
            </a:endParaRPr>
          </a:p>
          <a:p>
            <a:pPr>
              <a:lnSpc>
                <a:spcPct val="100000"/>
              </a:lnSpc>
              <a:spcBef>
                <a:spcPts val="1400"/>
              </a:spcBef>
            </a:pPr>
            <a:endParaRPr lang="en-US" sz="2400" dirty="0">
              <a:latin typeface="Abadi" panose="020B0604020104020204" pitchFamily="34" charset="0"/>
              <a:cs typeface="Carlito"/>
            </a:endParaRPr>
          </a:p>
          <a:p>
            <a:pPr>
              <a:lnSpc>
                <a:spcPct val="100000"/>
              </a:lnSpc>
              <a:spcBef>
                <a:spcPts val="1400"/>
              </a:spcBef>
            </a:pPr>
            <a:endParaRPr lang="en-US" sz="2200"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4493" y="1375629"/>
            <a:ext cx="4540439" cy="5413664"/>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I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I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I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https://github.com/Kyahpoots/Applied-Data-Science-Capstone/blob/main/Model%20Development.ipynb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55" name="Group 54">
            <a:extLst>
              <a:ext uri="{FF2B5EF4-FFF2-40B4-BE49-F238E27FC236}">
                <a16:creationId xmlns:a16="http://schemas.microsoft.com/office/drawing/2014/main" id="{C603F28B-9E83-D192-BB70-8FDD643D30CF}"/>
              </a:ext>
            </a:extLst>
          </p:cNvPr>
          <p:cNvGrpSpPr/>
          <p:nvPr/>
        </p:nvGrpSpPr>
        <p:grpSpPr>
          <a:xfrm>
            <a:off x="4808846" y="1700068"/>
            <a:ext cx="7054723" cy="4054095"/>
            <a:chOff x="3822191" y="1933955"/>
            <a:chExt cx="7054723" cy="4054095"/>
          </a:xfrm>
        </p:grpSpPr>
        <p:grpSp>
          <p:nvGrpSpPr>
            <p:cNvPr id="56" name="object 5">
              <a:extLst>
                <a:ext uri="{FF2B5EF4-FFF2-40B4-BE49-F238E27FC236}">
                  <a16:creationId xmlns:a16="http://schemas.microsoft.com/office/drawing/2014/main" id="{B3271BF3-E3C4-2F93-286F-489BC23BDFD3}"/>
                </a:ext>
              </a:extLst>
            </p:cNvPr>
            <p:cNvGrpSpPr/>
            <p:nvPr/>
          </p:nvGrpSpPr>
          <p:grpSpPr>
            <a:xfrm>
              <a:off x="3829811" y="1941575"/>
              <a:ext cx="1923414" cy="1720596"/>
              <a:chOff x="3829811" y="1941575"/>
              <a:chExt cx="1923414" cy="1720596"/>
            </a:xfrm>
          </p:grpSpPr>
          <p:sp>
            <p:nvSpPr>
              <p:cNvPr id="102" name="object 6">
                <a:extLst>
                  <a:ext uri="{FF2B5EF4-FFF2-40B4-BE49-F238E27FC236}">
                    <a16:creationId xmlns:a16="http://schemas.microsoft.com/office/drawing/2014/main" id="{96F3D5C2-6FA1-2777-F42A-F164A73D5579}"/>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103" name="object 7">
                <a:extLst>
                  <a:ext uri="{FF2B5EF4-FFF2-40B4-BE49-F238E27FC236}">
                    <a16:creationId xmlns:a16="http://schemas.microsoft.com/office/drawing/2014/main" id="{A66DB0CF-E248-1479-3BFA-14AAA701B39A}"/>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104" name="object 8">
                <a:extLst>
                  <a:ext uri="{FF2B5EF4-FFF2-40B4-BE49-F238E27FC236}">
                    <a16:creationId xmlns:a16="http://schemas.microsoft.com/office/drawing/2014/main" id="{E8A03131-7DF6-8722-23BC-2CAF1F0FA470}"/>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57" name="object 9">
              <a:extLst>
                <a:ext uri="{FF2B5EF4-FFF2-40B4-BE49-F238E27FC236}">
                  <a16:creationId xmlns:a16="http://schemas.microsoft.com/office/drawing/2014/main" id="{E9E2FB0C-9098-9B2C-35D6-D34562566B13}"/>
                </a:ext>
              </a:extLst>
            </p:cNvPr>
            <p:cNvSpPr txBox="1"/>
            <p:nvPr/>
          </p:nvSpPr>
          <p:spPr>
            <a:xfrm>
              <a:off x="3998721" y="2219960"/>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dirty="0">
                <a:latin typeface="Carlito"/>
                <a:cs typeface="Carlito"/>
              </a:endParaRPr>
            </a:p>
          </p:txBody>
        </p:sp>
        <p:sp>
          <p:nvSpPr>
            <p:cNvPr id="58" name="object 10">
              <a:extLst>
                <a:ext uri="{FF2B5EF4-FFF2-40B4-BE49-F238E27FC236}">
                  <a16:creationId xmlns:a16="http://schemas.microsoft.com/office/drawing/2014/main" id="{838349E9-1373-1EE2-0E70-CC8660752BF7}"/>
                </a:ext>
              </a:extLst>
            </p:cNvPr>
            <p:cNvSpPr txBox="1"/>
            <p:nvPr/>
          </p:nvSpPr>
          <p:spPr>
            <a:xfrm>
              <a:off x="3917950" y="2456180"/>
              <a:ext cx="1722755"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dirty="0">
                <a:latin typeface="Carlito"/>
                <a:cs typeface="Carlito"/>
              </a:endParaRPr>
            </a:p>
          </p:txBody>
        </p:sp>
        <p:grpSp>
          <p:nvGrpSpPr>
            <p:cNvPr id="59" name="object 11">
              <a:extLst>
                <a:ext uri="{FF2B5EF4-FFF2-40B4-BE49-F238E27FC236}">
                  <a16:creationId xmlns:a16="http://schemas.microsoft.com/office/drawing/2014/main" id="{01CAA73D-B8F1-F3CB-79BF-BBF54692721F}"/>
                </a:ext>
              </a:extLst>
            </p:cNvPr>
            <p:cNvGrpSpPr/>
            <p:nvPr/>
          </p:nvGrpSpPr>
          <p:grpSpPr>
            <a:xfrm>
              <a:off x="3822191" y="3375659"/>
              <a:ext cx="1938655" cy="1729739"/>
              <a:chOff x="3822191" y="3375659"/>
              <a:chExt cx="1938655" cy="1729739"/>
            </a:xfrm>
          </p:grpSpPr>
          <p:sp>
            <p:nvSpPr>
              <p:cNvPr id="99" name="object 12">
                <a:extLst>
                  <a:ext uri="{FF2B5EF4-FFF2-40B4-BE49-F238E27FC236}">
                    <a16:creationId xmlns:a16="http://schemas.microsoft.com/office/drawing/2014/main" id="{7CC69C09-63D5-6F17-0DD2-F41B72F6A437}"/>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100" name="object 13">
                <a:extLst>
                  <a:ext uri="{FF2B5EF4-FFF2-40B4-BE49-F238E27FC236}">
                    <a16:creationId xmlns:a16="http://schemas.microsoft.com/office/drawing/2014/main" id="{0ECD9A40-0AF4-3D36-1E2F-728D3BDABEAA}"/>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101" name="object 14">
                <a:extLst>
                  <a:ext uri="{FF2B5EF4-FFF2-40B4-BE49-F238E27FC236}">
                    <a16:creationId xmlns:a16="http://schemas.microsoft.com/office/drawing/2014/main" id="{2F8835FC-E596-A60A-B65D-6B469C3F3FB8}"/>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60" name="object 15">
              <a:extLst>
                <a:ext uri="{FF2B5EF4-FFF2-40B4-BE49-F238E27FC236}">
                  <a16:creationId xmlns:a16="http://schemas.microsoft.com/office/drawing/2014/main" id="{ABE7AD8F-3677-13B9-BF3D-67D24A7B28A8}"/>
                </a:ext>
              </a:extLst>
            </p:cNvPr>
            <p:cNvSpPr txBox="1"/>
            <p:nvPr/>
          </p:nvSpPr>
          <p:spPr>
            <a:xfrm>
              <a:off x="4010914" y="3544315"/>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61" name="object 16">
              <a:extLst>
                <a:ext uri="{FF2B5EF4-FFF2-40B4-BE49-F238E27FC236}">
                  <a16:creationId xmlns:a16="http://schemas.microsoft.com/office/drawing/2014/main" id="{4B9A6C23-F1CE-61A1-DBB9-361D080DC604}"/>
                </a:ext>
              </a:extLst>
            </p:cNvPr>
            <p:cNvSpPr txBox="1"/>
            <p:nvPr/>
          </p:nvSpPr>
          <p:spPr>
            <a:xfrm>
              <a:off x="4145026" y="3780282"/>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62" name="object 17">
              <a:extLst>
                <a:ext uri="{FF2B5EF4-FFF2-40B4-BE49-F238E27FC236}">
                  <a16:creationId xmlns:a16="http://schemas.microsoft.com/office/drawing/2014/main" id="{5D33A92C-540F-D908-6DC9-A6BF2FA59721}"/>
                </a:ext>
              </a:extLst>
            </p:cNvPr>
            <p:cNvSpPr txBox="1"/>
            <p:nvPr/>
          </p:nvSpPr>
          <p:spPr>
            <a:xfrm>
              <a:off x="4097782" y="4018026"/>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dirty="0">
                <a:latin typeface="Carlito"/>
                <a:cs typeface="Carlito"/>
              </a:endParaRPr>
            </a:p>
          </p:txBody>
        </p:sp>
        <p:grpSp>
          <p:nvGrpSpPr>
            <p:cNvPr id="63" name="object 18">
              <a:extLst>
                <a:ext uri="{FF2B5EF4-FFF2-40B4-BE49-F238E27FC236}">
                  <a16:creationId xmlns:a16="http://schemas.microsoft.com/office/drawing/2014/main" id="{306B1962-B4A6-EEEC-96AE-1957B5382A39}"/>
                </a:ext>
              </a:extLst>
            </p:cNvPr>
            <p:cNvGrpSpPr/>
            <p:nvPr/>
          </p:nvGrpSpPr>
          <p:grpSpPr>
            <a:xfrm>
              <a:off x="3822191" y="4818888"/>
              <a:ext cx="2950845" cy="1169035"/>
              <a:chOff x="3822191" y="4818888"/>
              <a:chExt cx="2950845" cy="1169035"/>
            </a:xfrm>
          </p:grpSpPr>
          <p:sp>
            <p:nvSpPr>
              <p:cNvPr id="96" name="object 19">
                <a:extLst>
                  <a:ext uri="{FF2B5EF4-FFF2-40B4-BE49-F238E27FC236}">
                    <a16:creationId xmlns:a16="http://schemas.microsoft.com/office/drawing/2014/main" id="{A7334F4B-1161-88D4-86A3-2138E22323EB}"/>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97" name="object 20">
                <a:extLst>
                  <a:ext uri="{FF2B5EF4-FFF2-40B4-BE49-F238E27FC236}">
                    <a16:creationId xmlns:a16="http://schemas.microsoft.com/office/drawing/2014/main" id="{F366B766-D982-4A51-8BFA-46714C2FF0D6}"/>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98" name="object 21">
                <a:extLst>
                  <a:ext uri="{FF2B5EF4-FFF2-40B4-BE49-F238E27FC236}">
                    <a16:creationId xmlns:a16="http://schemas.microsoft.com/office/drawing/2014/main" id="{11BFA05B-DCFF-7556-DF71-C319CE5D7B7D}"/>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64" name="object 22">
              <a:extLst>
                <a:ext uri="{FF2B5EF4-FFF2-40B4-BE49-F238E27FC236}">
                  <a16:creationId xmlns:a16="http://schemas.microsoft.com/office/drawing/2014/main" id="{723B9EF3-97BE-9ADB-52B9-4DB4BDBD90E5}"/>
                </a:ext>
              </a:extLst>
            </p:cNvPr>
            <p:cNvSpPr txBox="1"/>
            <p:nvPr/>
          </p:nvSpPr>
          <p:spPr>
            <a:xfrm>
              <a:off x="4103878" y="5104841"/>
              <a:ext cx="1344930" cy="28575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65" name="object 23">
              <a:extLst>
                <a:ext uri="{FF2B5EF4-FFF2-40B4-BE49-F238E27FC236}">
                  <a16:creationId xmlns:a16="http://schemas.microsoft.com/office/drawing/2014/main" id="{A981429A-F0A0-2F20-9FA2-EF412BA226EE}"/>
                </a:ext>
              </a:extLst>
            </p:cNvPr>
            <p:cNvSpPr txBox="1"/>
            <p:nvPr/>
          </p:nvSpPr>
          <p:spPr>
            <a:xfrm>
              <a:off x="4583938" y="5341747"/>
              <a:ext cx="41148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66" name="object 24">
              <a:extLst>
                <a:ext uri="{FF2B5EF4-FFF2-40B4-BE49-F238E27FC236}">
                  <a16:creationId xmlns:a16="http://schemas.microsoft.com/office/drawing/2014/main" id="{B431990A-6539-EA08-19D5-8DED4EA412BF}"/>
                </a:ext>
              </a:extLst>
            </p:cNvPr>
            <p:cNvGrpSpPr/>
            <p:nvPr/>
          </p:nvGrpSpPr>
          <p:grpSpPr>
            <a:xfrm>
              <a:off x="6380988" y="3672840"/>
              <a:ext cx="1938655" cy="2315210"/>
              <a:chOff x="6380988" y="3672840"/>
              <a:chExt cx="1938655" cy="2315210"/>
            </a:xfrm>
          </p:grpSpPr>
          <p:sp>
            <p:nvSpPr>
              <p:cNvPr id="93" name="object 25">
                <a:extLst>
                  <a:ext uri="{FF2B5EF4-FFF2-40B4-BE49-F238E27FC236}">
                    <a16:creationId xmlns:a16="http://schemas.microsoft.com/office/drawing/2014/main" id="{F3ED96D1-67FD-F3E1-6709-E1FFD66BB27E}"/>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94" name="object 26">
                <a:extLst>
                  <a:ext uri="{FF2B5EF4-FFF2-40B4-BE49-F238E27FC236}">
                    <a16:creationId xmlns:a16="http://schemas.microsoft.com/office/drawing/2014/main" id="{EF57ACF9-3FEC-1C8E-C351-A37135C2B9A0}"/>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95" name="object 27">
                <a:extLst>
                  <a:ext uri="{FF2B5EF4-FFF2-40B4-BE49-F238E27FC236}">
                    <a16:creationId xmlns:a16="http://schemas.microsoft.com/office/drawing/2014/main" id="{4CD5A606-CDA8-8A19-74D7-BC69C168427A}"/>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67" name="object 28">
              <a:extLst>
                <a:ext uri="{FF2B5EF4-FFF2-40B4-BE49-F238E27FC236}">
                  <a16:creationId xmlns:a16="http://schemas.microsoft.com/office/drawing/2014/main" id="{90AEB64E-9A6E-CDE6-D803-923A36FA73D0}"/>
                </a:ext>
              </a:extLst>
            </p:cNvPr>
            <p:cNvSpPr txBox="1"/>
            <p:nvPr/>
          </p:nvSpPr>
          <p:spPr>
            <a:xfrm>
              <a:off x="6735826" y="4986909"/>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68" name="object 29">
              <a:extLst>
                <a:ext uri="{FF2B5EF4-FFF2-40B4-BE49-F238E27FC236}">
                  <a16:creationId xmlns:a16="http://schemas.microsoft.com/office/drawing/2014/main" id="{977D8DE2-BE3C-CBF6-C4D0-D9CC50B24B63}"/>
                </a:ext>
              </a:extLst>
            </p:cNvPr>
            <p:cNvSpPr txBox="1"/>
            <p:nvPr/>
          </p:nvSpPr>
          <p:spPr>
            <a:xfrm>
              <a:off x="6485890" y="5217033"/>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69" name="object 30">
              <a:extLst>
                <a:ext uri="{FF2B5EF4-FFF2-40B4-BE49-F238E27FC236}">
                  <a16:creationId xmlns:a16="http://schemas.microsoft.com/office/drawing/2014/main" id="{7FA81E6F-8C36-1567-39BF-F3E8B308C625}"/>
                </a:ext>
              </a:extLst>
            </p:cNvPr>
            <p:cNvGrpSpPr/>
            <p:nvPr/>
          </p:nvGrpSpPr>
          <p:grpSpPr>
            <a:xfrm>
              <a:off x="6380988" y="2229611"/>
              <a:ext cx="1938655" cy="2316480"/>
              <a:chOff x="6380988" y="2229611"/>
              <a:chExt cx="1938655" cy="2316480"/>
            </a:xfrm>
          </p:grpSpPr>
          <p:sp>
            <p:nvSpPr>
              <p:cNvPr id="90" name="object 31">
                <a:extLst>
                  <a:ext uri="{FF2B5EF4-FFF2-40B4-BE49-F238E27FC236}">
                    <a16:creationId xmlns:a16="http://schemas.microsoft.com/office/drawing/2014/main" id="{8BF49A95-FB8B-F241-1F32-0B2ABB9B74A4}"/>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91" name="object 32">
                <a:extLst>
                  <a:ext uri="{FF2B5EF4-FFF2-40B4-BE49-F238E27FC236}">
                    <a16:creationId xmlns:a16="http://schemas.microsoft.com/office/drawing/2014/main" id="{ECA97CAA-BDCB-BDD0-E077-CF8DAD5E7AC7}"/>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92" name="object 33">
                <a:extLst>
                  <a:ext uri="{FF2B5EF4-FFF2-40B4-BE49-F238E27FC236}">
                    <a16:creationId xmlns:a16="http://schemas.microsoft.com/office/drawing/2014/main" id="{09B0641E-8DE7-E832-65D8-5DD604CDFDFD}"/>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70" name="object 34">
              <a:extLst>
                <a:ext uri="{FF2B5EF4-FFF2-40B4-BE49-F238E27FC236}">
                  <a16:creationId xmlns:a16="http://schemas.microsoft.com/office/drawing/2014/main" id="{9614CCB0-B891-0F9B-72F0-D65ED719C8B0}"/>
                </a:ext>
              </a:extLst>
            </p:cNvPr>
            <p:cNvSpPr txBox="1"/>
            <p:nvPr/>
          </p:nvSpPr>
          <p:spPr>
            <a:xfrm>
              <a:off x="6546595" y="3425444"/>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71" name="object 35">
              <a:extLst>
                <a:ext uri="{FF2B5EF4-FFF2-40B4-BE49-F238E27FC236}">
                  <a16:creationId xmlns:a16="http://schemas.microsoft.com/office/drawing/2014/main" id="{29AEDD12-8B53-FEE8-E4D3-EDA8241C6244}"/>
                </a:ext>
              </a:extLst>
            </p:cNvPr>
            <p:cNvSpPr txBox="1"/>
            <p:nvPr/>
          </p:nvSpPr>
          <p:spPr>
            <a:xfrm>
              <a:off x="6602983" y="3661028"/>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72" name="object 36">
              <a:extLst>
                <a:ext uri="{FF2B5EF4-FFF2-40B4-BE49-F238E27FC236}">
                  <a16:creationId xmlns:a16="http://schemas.microsoft.com/office/drawing/2014/main" id="{165A919C-BA8B-07E5-3159-F58178D467F6}"/>
                </a:ext>
              </a:extLst>
            </p:cNvPr>
            <p:cNvSpPr txBox="1"/>
            <p:nvPr/>
          </p:nvSpPr>
          <p:spPr>
            <a:xfrm>
              <a:off x="6535928" y="3899408"/>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73" name="object 37">
              <a:extLst>
                <a:ext uri="{FF2B5EF4-FFF2-40B4-BE49-F238E27FC236}">
                  <a16:creationId xmlns:a16="http://schemas.microsoft.com/office/drawing/2014/main" id="{9324498C-5194-8729-4CF2-F957FBB7F332}"/>
                </a:ext>
              </a:extLst>
            </p:cNvPr>
            <p:cNvSpPr txBox="1"/>
            <p:nvPr/>
          </p:nvSpPr>
          <p:spPr>
            <a:xfrm>
              <a:off x="6795261" y="4135627"/>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74" name="object 38">
              <a:extLst>
                <a:ext uri="{FF2B5EF4-FFF2-40B4-BE49-F238E27FC236}">
                  <a16:creationId xmlns:a16="http://schemas.microsoft.com/office/drawing/2014/main" id="{BB52CD34-7787-FBA5-DF33-72D8AA8FE29B}"/>
                </a:ext>
              </a:extLst>
            </p:cNvPr>
            <p:cNvGrpSpPr/>
            <p:nvPr/>
          </p:nvGrpSpPr>
          <p:grpSpPr>
            <a:xfrm>
              <a:off x="6380988" y="1933955"/>
              <a:ext cx="2950845" cy="1169035"/>
              <a:chOff x="6380988" y="1933955"/>
              <a:chExt cx="2950845" cy="1169035"/>
            </a:xfrm>
          </p:grpSpPr>
          <p:sp>
            <p:nvSpPr>
              <p:cNvPr id="87" name="object 39">
                <a:extLst>
                  <a:ext uri="{FF2B5EF4-FFF2-40B4-BE49-F238E27FC236}">
                    <a16:creationId xmlns:a16="http://schemas.microsoft.com/office/drawing/2014/main" id="{282897ED-3313-4059-95D7-AAC9EA04B102}"/>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88" name="object 40">
                <a:extLst>
                  <a:ext uri="{FF2B5EF4-FFF2-40B4-BE49-F238E27FC236}">
                    <a16:creationId xmlns:a16="http://schemas.microsoft.com/office/drawing/2014/main" id="{EE785B85-CDD4-0CD5-7EC2-74DE1CEB9069}"/>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89" name="object 41">
                <a:extLst>
                  <a:ext uri="{FF2B5EF4-FFF2-40B4-BE49-F238E27FC236}">
                    <a16:creationId xmlns:a16="http://schemas.microsoft.com/office/drawing/2014/main" id="{C69DED80-3C1A-80C9-04B8-D16D7564EBE1}"/>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75" name="object 42">
              <a:extLst>
                <a:ext uri="{FF2B5EF4-FFF2-40B4-BE49-F238E27FC236}">
                  <a16:creationId xmlns:a16="http://schemas.microsoft.com/office/drawing/2014/main" id="{8131BB10-2013-24D3-D7A2-E71CBEB8BB6E}"/>
                </a:ext>
              </a:extLst>
            </p:cNvPr>
            <p:cNvSpPr txBox="1"/>
            <p:nvPr/>
          </p:nvSpPr>
          <p:spPr>
            <a:xfrm>
              <a:off x="6613906" y="2219960"/>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76" name="object 43">
              <a:extLst>
                <a:ext uri="{FF2B5EF4-FFF2-40B4-BE49-F238E27FC236}">
                  <a16:creationId xmlns:a16="http://schemas.microsoft.com/office/drawing/2014/main" id="{5E9E5A7C-F728-1AF7-FB48-001D991EAD6F}"/>
                </a:ext>
              </a:extLst>
            </p:cNvPr>
            <p:cNvSpPr txBox="1"/>
            <p:nvPr/>
          </p:nvSpPr>
          <p:spPr>
            <a:xfrm>
              <a:off x="6805930" y="2456180"/>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77" name="object 44">
              <a:extLst>
                <a:ext uri="{FF2B5EF4-FFF2-40B4-BE49-F238E27FC236}">
                  <a16:creationId xmlns:a16="http://schemas.microsoft.com/office/drawing/2014/main" id="{0BDA69D0-272E-B626-D9B4-173B2FB9A07A}"/>
                </a:ext>
              </a:extLst>
            </p:cNvPr>
            <p:cNvGrpSpPr/>
            <p:nvPr/>
          </p:nvGrpSpPr>
          <p:grpSpPr>
            <a:xfrm>
              <a:off x="8938259" y="1933955"/>
              <a:ext cx="1938655" cy="1728470"/>
              <a:chOff x="8938259" y="1933955"/>
              <a:chExt cx="1938655" cy="1728470"/>
            </a:xfrm>
          </p:grpSpPr>
          <p:sp>
            <p:nvSpPr>
              <p:cNvPr id="84" name="object 45">
                <a:extLst>
                  <a:ext uri="{FF2B5EF4-FFF2-40B4-BE49-F238E27FC236}">
                    <a16:creationId xmlns:a16="http://schemas.microsoft.com/office/drawing/2014/main" id="{C37A8193-7723-87C3-4446-7858CB9F55A4}"/>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p:spPr>
            <p:style>
              <a:lnRef idx="1">
                <a:schemeClr val="accent1"/>
              </a:lnRef>
              <a:fillRef idx="2">
                <a:schemeClr val="accent1"/>
              </a:fillRef>
              <a:effectRef idx="1">
                <a:schemeClr val="accent1"/>
              </a:effectRef>
              <a:fontRef idx="minor">
                <a:schemeClr val="dk1"/>
              </a:fontRef>
            </p:style>
            <p:txBody>
              <a:bodyPr wrap="square" lIns="0" tIns="0" rIns="0" bIns="0" rtlCol="0"/>
              <a:lstStyle/>
              <a:p>
                <a:endParaRPr/>
              </a:p>
            </p:txBody>
          </p:sp>
          <p:sp>
            <p:nvSpPr>
              <p:cNvPr id="85" name="object 46">
                <a:extLst>
                  <a:ext uri="{FF2B5EF4-FFF2-40B4-BE49-F238E27FC236}">
                    <a16:creationId xmlns:a16="http://schemas.microsoft.com/office/drawing/2014/main" id="{D1E1D0A8-BD84-4B21-CBE9-DB20F8CC13C0}"/>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86" name="object 47">
                <a:extLst>
                  <a:ext uri="{FF2B5EF4-FFF2-40B4-BE49-F238E27FC236}">
                    <a16:creationId xmlns:a16="http://schemas.microsoft.com/office/drawing/2014/main" id="{5A8A235F-115E-5CA3-7667-9829D1EF661B}"/>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78" name="object 48">
              <a:extLst>
                <a:ext uri="{FF2B5EF4-FFF2-40B4-BE49-F238E27FC236}">
                  <a16:creationId xmlns:a16="http://schemas.microsoft.com/office/drawing/2014/main" id="{87E83532-CD76-147F-6ACA-AE056479E9C8}"/>
                </a:ext>
              </a:extLst>
            </p:cNvPr>
            <p:cNvSpPr txBox="1"/>
            <p:nvPr/>
          </p:nvSpPr>
          <p:spPr>
            <a:xfrm>
              <a:off x="9140697" y="2219960"/>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79" name="object 49">
              <a:extLst>
                <a:ext uri="{FF2B5EF4-FFF2-40B4-BE49-F238E27FC236}">
                  <a16:creationId xmlns:a16="http://schemas.microsoft.com/office/drawing/2014/main" id="{F2D418D8-E72B-9235-3782-D3C0C545E368}"/>
                </a:ext>
              </a:extLst>
            </p:cNvPr>
            <p:cNvSpPr txBox="1"/>
            <p:nvPr/>
          </p:nvSpPr>
          <p:spPr>
            <a:xfrm>
              <a:off x="9299193" y="2456180"/>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80" name="object 50">
              <a:extLst>
                <a:ext uri="{FF2B5EF4-FFF2-40B4-BE49-F238E27FC236}">
                  <a16:creationId xmlns:a16="http://schemas.microsoft.com/office/drawing/2014/main" id="{A29E9E28-8C07-2109-2AD5-4FE13AC29570}"/>
                </a:ext>
              </a:extLst>
            </p:cNvPr>
            <p:cNvGrpSpPr/>
            <p:nvPr/>
          </p:nvGrpSpPr>
          <p:grpSpPr>
            <a:xfrm>
              <a:off x="8938259" y="3375659"/>
              <a:ext cx="1938655" cy="1170305"/>
              <a:chOff x="8938259" y="3375659"/>
              <a:chExt cx="1938655" cy="1170305"/>
            </a:xfrm>
          </p:grpSpPr>
          <p:sp>
            <p:nvSpPr>
              <p:cNvPr id="82" name="object 51">
                <a:extLst>
                  <a:ext uri="{FF2B5EF4-FFF2-40B4-BE49-F238E27FC236}">
                    <a16:creationId xmlns:a16="http://schemas.microsoft.com/office/drawing/2014/main" id="{03BBB68B-458B-AEE0-C548-A3B9D2EEEB9D}"/>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a:p>
            </p:txBody>
          </p:sp>
          <p:sp>
            <p:nvSpPr>
              <p:cNvPr id="83" name="object 52">
                <a:extLst>
                  <a:ext uri="{FF2B5EF4-FFF2-40B4-BE49-F238E27FC236}">
                    <a16:creationId xmlns:a16="http://schemas.microsoft.com/office/drawing/2014/main" id="{3B544FA4-B398-01EC-005B-CE218A925167}"/>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81" name="object 53">
              <a:extLst>
                <a:ext uri="{FF2B5EF4-FFF2-40B4-BE49-F238E27FC236}">
                  <a16:creationId xmlns:a16="http://schemas.microsoft.com/office/drawing/2014/main" id="{503DA0EA-0694-0567-4203-A11F167B304A}"/>
                </a:ext>
              </a:extLst>
            </p:cNvPr>
            <p:cNvSpPr txBox="1"/>
            <p:nvPr/>
          </p:nvSpPr>
          <p:spPr>
            <a:xfrm>
              <a:off x="9055354" y="3656457"/>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926416" y="5415560"/>
            <a:ext cx="10202789"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2700" marR="5080">
              <a:lnSpc>
                <a:spcPct val="100000"/>
              </a:lnSpc>
              <a:spcBef>
                <a:spcPts val="100"/>
              </a:spcBef>
            </a:pPr>
            <a:r>
              <a:rPr lang="en-US" sz="2400" spc="-5" dirty="0">
                <a:solidFill>
                  <a:schemeClr val="tx1"/>
                </a:solidFill>
                <a:latin typeface="Abadi" panose="020B0604020104020204" pitchFamily="34" charset="0"/>
                <a:cs typeface="Carlito"/>
              </a:rPr>
              <a:t>This is </a:t>
            </a:r>
            <a:r>
              <a:rPr lang="en-US" sz="2400" dirty="0">
                <a:solidFill>
                  <a:schemeClr val="tx1"/>
                </a:solidFill>
                <a:latin typeface="Abadi" panose="020B0604020104020204" pitchFamily="34" charset="0"/>
                <a:cs typeface="Carlito"/>
              </a:rPr>
              <a:t>a </a:t>
            </a:r>
            <a:r>
              <a:rPr lang="en-US" sz="2400" spc="-20" dirty="0">
                <a:solidFill>
                  <a:schemeClr val="tx1"/>
                </a:solidFill>
                <a:latin typeface="Abadi" panose="020B0604020104020204" pitchFamily="34" charset="0"/>
                <a:cs typeface="Carlito"/>
              </a:rPr>
              <a:t>preview </a:t>
            </a:r>
            <a:r>
              <a:rPr lang="en-US" sz="2400" spc="-5" dirty="0">
                <a:solidFill>
                  <a:schemeClr val="tx1"/>
                </a:solidFill>
                <a:latin typeface="Abadi" panose="020B0604020104020204" pitchFamily="34" charset="0"/>
                <a:cs typeface="Carlito"/>
              </a:rPr>
              <a:t>of </a:t>
            </a:r>
            <a:r>
              <a:rPr lang="en-US" sz="2400" dirty="0">
                <a:solidFill>
                  <a:schemeClr val="tx1"/>
                </a:solidFill>
                <a:latin typeface="Abadi" panose="020B0604020104020204" pitchFamily="34" charset="0"/>
                <a:cs typeface="Carlito"/>
              </a:rPr>
              <a:t>the </a:t>
            </a:r>
            <a:r>
              <a:rPr lang="en-US" sz="2400" spc="-15" dirty="0" err="1">
                <a:solidFill>
                  <a:schemeClr val="tx1"/>
                </a:solidFill>
                <a:latin typeface="Abadi" panose="020B0604020104020204" pitchFamily="34" charset="0"/>
                <a:cs typeface="Carlito"/>
              </a:rPr>
              <a:t>Plotly</a:t>
            </a:r>
            <a:r>
              <a:rPr lang="en-US" sz="2400" spc="-15" dirty="0">
                <a:solidFill>
                  <a:schemeClr val="tx1"/>
                </a:solidFill>
                <a:latin typeface="Abadi" panose="020B0604020104020204" pitchFamily="34" charset="0"/>
                <a:cs typeface="Carlito"/>
              </a:rPr>
              <a:t> dashboard. </a:t>
            </a:r>
            <a:r>
              <a:rPr lang="en-US" sz="2400" spc="-5" dirty="0">
                <a:solidFill>
                  <a:schemeClr val="tx1"/>
                </a:solidFill>
                <a:latin typeface="Abadi" panose="020B0604020104020204" pitchFamily="34" charset="0"/>
                <a:cs typeface="Carlito"/>
              </a:rPr>
              <a:t>The </a:t>
            </a:r>
            <a:r>
              <a:rPr lang="en-US" sz="2400" spc="-20" dirty="0">
                <a:solidFill>
                  <a:schemeClr val="tx1"/>
                </a:solidFill>
                <a:latin typeface="Abadi" panose="020B0604020104020204" pitchFamily="34" charset="0"/>
                <a:cs typeface="Carlito"/>
              </a:rPr>
              <a:t>following </a:t>
            </a:r>
            <a:r>
              <a:rPr lang="en-US" sz="2400" spc="-5" dirty="0">
                <a:solidFill>
                  <a:schemeClr val="tx1"/>
                </a:solidFill>
                <a:latin typeface="Abadi" panose="020B0604020104020204" pitchFamily="34" charset="0"/>
                <a:cs typeface="Carlito"/>
              </a:rPr>
              <a:t>sides will show </a:t>
            </a:r>
            <a:r>
              <a:rPr lang="en-US" sz="2400" dirty="0">
                <a:solidFill>
                  <a:schemeClr val="tx1"/>
                </a:solidFill>
                <a:latin typeface="Abadi" panose="020B0604020104020204" pitchFamily="34" charset="0"/>
                <a:cs typeface="Carlito"/>
              </a:rPr>
              <a:t>the </a:t>
            </a:r>
            <a:r>
              <a:rPr lang="en-US" sz="2400" spc="-15" dirty="0">
                <a:solidFill>
                  <a:schemeClr val="tx1"/>
                </a:solidFill>
                <a:latin typeface="Abadi" panose="020B0604020104020204" pitchFamily="34" charset="0"/>
                <a:cs typeface="Carlito"/>
              </a:rPr>
              <a:t>results </a:t>
            </a:r>
            <a:r>
              <a:rPr lang="en-US" sz="2400" spc="-5" dirty="0">
                <a:solidFill>
                  <a:schemeClr val="tx1"/>
                </a:solidFill>
                <a:latin typeface="Abadi" panose="020B0604020104020204" pitchFamily="34" charset="0"/>
                <a:cs typeface="Carlito"/>
              </a:rPr>
              <a:t>of </a:t>
            </a:r>
            <a:r>
              <a:rPr lang="en-US" sz="2400" spc="-20" dirty="0">
                <a:solidFill>
                  <a:schemeClr val="tx1"/>
                </a:solidFill>
                <a:latin typeface="Abadi" panose="020B0604020104020204" pitchFamily="34" charset="0"/>
                <a:cs typeface="Carlito"/>
              </a:rPr>
              <a:t>EDA </a:t>
            </a:r>
            <a:r>
              <a:rPr lang="en-US" sz="2400" spc="-5" dirty="0">
                <a:solidFill>
                  <a:schemeClr val="tx1"/>
                </a:solidFill>
                <a:latin typeface="Abadi" panose="020B0604020104020204" pitchFamily="34" charset="0"/>
                <a:cs typeface="Carlito"/>
              </a:rPr>
              <a:t>with  </a:t>
            </a:r>
            <a:r>
              <a:rPr lang="en-US" sz="2400" spc="-20" dirty="0">
                <a:solidFill>
                  <a:schemeClr val="tx1"/>
                </a:solidFill>
                <a:latin typeface="Abadi" panose="020B0604020104020204" pitchFamily="34" charset="0"/>
                <a:cs typeface="Carlito"/>
              </a:rPr>
              <a:t>visualization, EDA </a:t>
            </a:r>
            <a:r>
              <a:rPr lang="en-US" sz="2400" spc="-5" dirty="0">
                <a:solidFill>
                  <a:schemeClr val="tx1"/>
                </a:solidFill>
                <a:latin typeface="Abadi" panose="020B0604020104020204" pitchFamily="34" charset="0"/>
                <a:cs typeface="Carlito"/>
              </a:rPr>
              <a:t>with </a:t>
            </a:r>
            <a:r>
              <a:rPr lang="en-US" sz="2400" dirty="0">
                <a:solidFill>
                  <a:schemeClr val="tx1"/>
                </a:solidFill>
                <a:latin typeface="Abadi" panose="020B0604020104020204" pitchFamily="34" charset="0"/>
                <a:cs typeface="Carlito"/>
              </a:rPr>
              <a:t>SQL, </a:t>
            </a:r>
            <a:r>
              <a:rPr lang="en-US" sz="2400" spc="-25" dirty="0">
                <a:solidFill>
                  <a:schemeClr val="tx1"/>
                </a:solidFill>
                <a:latin typeface="Abadi" panose="020B0604020104020204" pitchFamily="34" charset="0"/>
                <a:cs typeface="Carlito"/>
              </a:rPr>
              <a:t>Interactive </a:t>
            </a:r>
            <a:r>
              <a:rPr lang="en-US" sz="2400" dirty="0">
                <a:solidFill>
                  <a:schemeClr val="tx1"/>
                </a:solidFill>
                <a:latin typeface="Abadi" panose="020B0604020104020204" pitchFamily="34" charset="0"/>
                <a:cs typeface="Carlito"/>
              </a:rPr>
              <a:t>Map </a:t>
            </a:r>
            <a:r>
              <a:rPr lang="en-US" sz="2400" spc="-5" dirty="0">
                <a:solidFill>
                  <a:schemeClr val="tx1"/>
                </a:solidFill>
                <a:latin typeface="Abadi" panose="020B0604020104020204" pitchFamily="34" charset="0"/>
                <a:cs typeface="Carlito"/>
              </a:rPr>
              <a:t>with </a:t>
            </a:r>
            <a:r>
              <a:rPr lang="en-US" sz="2400" spc="-20" dirty="0">
                <a:solidFill>
                  <a:schemeClr val="tx1"/>
                </a:solidFill>
                <a:latin typeface="Abadi" panose="020B0604020104020204" pitchFamily="34" charset="0"/>
                <a:cs typeface="Carlito"/>
              </a:rPr>
              <a:t>Folium, </a:t>
            </a:r>
            <a:r>
              <a:rPr lang="en-US" sz="2400" dirty="0">
                <a:solidFill>
                  <a:schemeClr val="tx1"/>
                </a:solidFill>
                <a:latin typeface="Abadi" panose="020B0604020104020204" pitchFamily="34" charset="0"/>
                <a:cs typeface="Carlito"/>
              </a:rPr>
              <a:t>and </a:t>
            </a:r>
            <a:r>
              <a:rPr lang="en-US" sz="2400" spc="-10" dirty="0">
                <a:solidFill>
                  <a:schemeClr val="tx1"/>
                </a:solidFill>
                <a:latin typeface="Abadi" panose="020B0604020104020204" pitchFamily="34" charset="0"/>
                <a:cs typeface="Carlito"/>
              </a:rPr>
              <a:t>finally </a:t>
            </a:r>
            <a:r>
              <a:rPr lang="en-US" sz="2400" dirty="0">
                <a:solidFill>
                  <a:schemeClr val="tx1"/>
                </a:solidFill>
                <a:latin typeface="Abadi" panose="020B0604020104020204" pitchFamily="34" charset="0"/>
                <a:cs typeface="Carlito"/>
              </a:rPr>
              <a:t>the </a:t>
            </a:r>
            <a:r>
              <a:rPr lang="en-US" sz="2400" spc="-15" dirty="0">
                <a:solidFill>
                  <a:schemeClr val="tx1"/>
                </a:solidFill>
                <a:latin typeface="Abadi" panose="020B0604020104020204" pitchFamily="34" charset="0"/>
                <a:cs typeface="Carlito"/>
              </a:rPr>
              <a:t>results </a:t>
            </a:r>
            <a:r>
              <a:rPr lang="en-US" sz="2400" spc="-5" dirty="0">
                <a:solidFill>
                  <a:schemeClr val="tx1"/>
                </a:solidFill>
                <a:latin typeface="Abadi" panose="020B0604020104020204" pitchFamily="34" charset="0"/>
                <a:cs typeface="Carlito"/>
              </a:rPr>
              <a:t>of our </a:t>
            </a:r>
            <a:r>
              <a:rPr lang="en-US" sz="2400" dirty="0">
                <a:solidFill>
                  <a:schemeClr val="tx1"/>
                </a:solidFill>
                <a:latin typeface="Abadi" panose="020B0604020104020204" pitchFamily="34" charset="0"/>
                <a:cs typeface="Carlito"/>
              </a:rPr>
              <a:t>model </a:t>
            </a:r>
            <a:r>
              <a:rPr lang="en-US" sz="2400" spc="-5" dirty="0">
                <a:solidFill>
                  <a:schemeClr val="tx1"/>
                </a:solidFill>
                <a:latin typeface="Abadi" panose="020B0604020104020204" pitchFamily="34" charset="0"/>
                <a:cs typeface="Carlito"/>
              </a:rPr>
              <a:t>with  </a:t>
            </a:r>
            <a:r>
              <a:rPr lang="en-US" sz="2400" dirty="0">
                <a:solidFill>
                  <a:schemeClr val="tx1"/>
                </a:solidFill>
                <a:latin typeface="Abadi" panose="020B0604020104020204" pitchFamily="34" charset="0"/>
                <a:cs typeface="Carlito"/>
              </a:rPr>
              <a:t>about 83%</a:t>
            </a:r>
            <a:r>
              <a:rPr lang="en-US" sz="2400" spc="-5" dirty="0">
                <a:solidFill>
                  <a:schemeClr val="tx1"/>
                </a:solidFill>
                <a:latin typeface="Abadi" panose="020B0604020104020204" pitchFamily="34" charset="0"/>
                <a:cs typeface="Carlito"/>
              </a:rPr>
              <a:t> </a:t>
            </a:r>
            <a:r>
              <a:rPr lang="en-US" sz="2400" spc="-45" dirty="0">
                <a:solidFill>
                  <a:schemeClr val="tx1"/>
                </a:solidFill>
                <a:latin typeface="Abadi" panose="020B0604020104020204" pitchFamily="34" charset="0"/>
                <a:cs typeface="Carlito"/>
              </a:rPr>
              <a:t>accuracy.</a:t>
            </a:r>
            <a:endParaRPr lang="en-US" sz="2400" dirty="0">
              <a:solidFill>
                <a:schemeClr val="tx1"/>
              </a:solidFill>
              <a:latin typeface="Abadi" panose="020B0604020104020204" pitchFamily="34" charset="0"/>
              <a:cs typeface="Carlito"/>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screenshot of a computer&#10;&#10;Description automatically generated">
            <a:extLst>
              <a:ext uri="{FF2B5EF4-FFF2-40B4-BE49-F238E27FC236}">
                <a16:creationId xmlns:a16="http://schemas.microsoft.com/office/drawing/2014/main" id="{88038B4F-EC53-730B-C709-A3969EED66A2}"/>
              </a:ext>
            </a:extLst>
          </p:cNvPr>
          <p:cNvPicPr>
            <a:picLocks noChangeAspect="1"/>
          </p:cNvPicPr>
          <p:nvPr/>
        </p:nvPicPr>
        <p:blipFill>
          <a:blip r:embed="rId4"/>
          <a:stretch>
            <a:fillRect/>
          </a:stretch>
        </p:blipFill>
        <p:spPr>
          <a:xfrm>
            <a:off x="1807473" y="1309956"/>
            <a:ext cx="8577054" cy="41056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074" name="Picture 2">
            <a:extLst>
              <a:ext uri="{FF2B5EF4-FFF2-40B4-BE49-F238E27FC236}">
                <a16:creationId xmlns:a16="http://schemas.microsoft.com/office/drawing/2014/main" id="{189C75AF-E3C9-B0F6-7A2D-98CA37807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183" y="1433512"/>
            <a:ext cx="9693634" cy="364193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6470E072-A7BE-C2C2-3966-8B0A0B936019}"/>
              </a:ext>
            </a:extLst>
          </p:cNvPr>
          <p:cNvSpPr txBox="1">
            <a:spLocks/>
          </p:cNvSpPr>
          <p:nvPr/>
        </p:nvSpPr>
        <p:spPr>
          <a:xfrm>
            <a:off x="734028" y="5281230"/>
            <a:ext cx="11065234" cy="13066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latin typeface="Abadi" panose="020B0604020104020204" pitchFamily="34" charset="0"/>
              </a:rPr>
              <a:t>From the plot, we found that the larger the flight amount at a launch site, the greater the success rate at a launch site. </a:t>
            </a:r>
            <a:r>
              <a:rPr lang="en-US" sz="2000" spc="-20" dirty="0">
                <a:latin typeface="Abadi" panose="020B0604020104020204" pitchFamily="34" charset="0"/>
                <a:cs typeface="Carlito"/>
              </a:rPr>
              <a:t>CCAFS appears </a:t>
            </a:r>
            <a:r>
              <a:rPr lang="en-US" sz="2000" spc="-15" dirty="0">
                <a:latin typeface="Abadi" panose="020B0604020104020204" pitchFamily="34" charset="0"/>
                <a:cs typeface="Carlito"/>
              </a:rPr>
              <a:t>to </a:t>
            </a:r>
            <a:r>
              <a:rPr lang="en-US" sz="2000" spc="-5" dirty="0">
                <a:latin typeface="Abadi" panose="020B0604020104020204" pitchFamily="34" charset="0"/>
                <a:cs typeface="Carlito"/>
              </a:rPr>
              <a:t>be the main </a:t>
            </a:r>
            <a:r>
              <a:rPr lang="en-US" sz="2000" spc="-10" dirty="0">
                <a:latin typeface="Abadi" panose="020B0604020104020204" pitchFamily="34" charset="0"/>
                <a:cs typeface="Carlito"/>
              </a:rPr>
              <a:t>launch </a:t>
            </a:r>
            <a:r>
              <a:rPr lang="en-US" sz="2000" spc="-15" dirty="0">
                <a:latin typeface="Abadi" panose="020B0604020104020204" pitchFamily="34" charset="0"/>
                <a:cs typeface="Carlito"/>
              </a:rPr>
              <a:t>site </a:t>
            </a:r>
            <a:r>
              <a:rPr lang="en-US" sz="2000" spc="-5" dirty="0">
                <a:latin typeface="Abadi" panose="020B0604020104020204" pitchFamily="34" charset="0"/>
                <a:cs typeface="Carlito"/>
              </a:rPr>
              <a:t>as it has the </a:t>
            </a:r>
            <a:r>
              <a:rPr lang="en-US" sz="2000" spc="-20" dirty="0">
                <a:latin typeface="Abadi" panose="020B0604020104020204" pitchFamily="34" charset="0"/>
                <a:cs typeface="Carlito"/>
              </a:rPr>
              <a:t>most</a:t>
            </a:r>
            <a:r>
              <a:rPr lang="en-US" sz="2000" spc="-90" dirty="0">
                <a:latin typeface="Abadi" panose="020B0604020104020204" pitchFamily="34" charset="0"/>
                <a:cs typeface="Carlito"/>
              </a:rPr>
              <a:t> </a:t>
            </a:r>
            <a:r>
              <a:rPr lang="en-US" sz="2000" spc="-20" dirty="0">
                <a:latin typeface="Abadi" panose="020B0604020104020204" pitchFamily="34" charset="0"/>
                <a:cs typeface="Carlito"/>
              </a:rPr>
              <a:t>volume. </a:t>
            </a:r>
            <a:r>
              <a:rPr lang="en-US" sz="2000" dirty="0">
                <a:latin typeface="Abadi" panose="020B0604020104020204" pitchFamily="34" charset="0"/>
              </a:rPr>
              <a:t>Orange indicates successful launch; blue indicates unsuccessful launch. </a:t>
            </a:r>
          </a:p>
          <a:p>
            <a:pPr>
              <a:lnSpc>
                <a:spcPct val="100000"/>
              </a:lnSpc>
              <a:spcBef>
                <a:spcPts val="1400"/>
              </a:spcBef>
            </a:pPr>
            <a:endParaRPr lang="en-US" sz="20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4098" name="Picture 2">
            <a:extLst>
              <a:ext uri="{FF2B5EF4-FFF2-40B4-BE49-F238E27FC236}">
                <a16:creationId xmlns:a16="http://schemas.microsoft.com/office/drawing/2014/main" id="{E43022F2-08AD-E661-B897-3D990BF6A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1" y="1367018"/>
            <a:ext cx="4131252" cy="375093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5FBB4661-F953-BE0F-1A99-F190ED578A1E}"/>
              </a:ext>
            </a:extLst>
          </p:cNvPr>
          <p:cNvSpPr txBox="1">
            <a:spLocks/>
          </p:cNvSpPr>
          <p:nvPr/>
        </p:nvSpPr>
        <p:spPr>
          <a:xfrm>
            <a:off x="734028" y="5281230"/>
            <a:ext cx="11065234" cy="130660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latin typeface="Abadi" panose="020B0604020104020204" pitchFamily="34" charset="0"/>
              </a:rPr>
              <a:t>From the plot, the greater the payload mass for the launch site the higher the success rate for the rocket. </a:t>
            </a:r>
            <a:r>
              <a:rPr lang="en-US" sz="2000" spc="-25" dirty="0">
                <a:latin typeface="Abadi" panose="020B0604020104020204" pitchFamily="34" charset="0"/>
                <a:cs typeface="Carlito"/>
              </a:rPr>
              <a:t>Payload </a:t>
            </a:r>
            <a:r>
              <a:rPr lang="en-US" sz="2000" spc="-5" dirty="0">
                <a:latin typeface="Abadi" panose="020B0604020104020204" pitchFamily="34" charset="0"/>
                <a:cs typeface="Carlito"/>
              </a:rPr>
              <a:t>mass </a:t>
            </a:r>
            <a:r>
              <a:rPr lang="en-US" sz="2000" spc="-20" dirty="0">
                <a:latin typeface="Abadi" panose="020B0604020104020204" pitchFamily="34" charset="0"/>
                <a:cs typeface="Carlito"/>
              </a:rPr>
              <a:t>appears </a:t>
            </a:r>
            <a:r>
              <a:rPr lang="en-US" sz="2000" spc="-15" dirty="0">
                <a:latin typeface="Abadi" panose="020B0604020104020204" pitchFamily="34" charset="0"/>
                <a:cs typeface="Carlito"/>
              </a:rPr>
              <a:t>to </a:t>
            </a:r>
            <a:r>
              <a:rPr lang="en-US" sz="2000" spc="-20" dirty="0">
                <a:latin typeface="Abadi" panose="020B0604020104020204" pitchFamily="34" charset="0"/>
                <a:cs typeface="Carlito"/>
              </a:rPr>
              <a:t>fall mostly between </a:t>
            </a:r>
            <a:r>
              <a:rPr lang="en-US" sz="2000" spc="-10" dirty="0">
                <a:latin typeface="Abadi" panose="020B0604020104020204" pitchFamily="34" charset="0"/>
                <a:cs typeface="Carlito"/>
              </a:rPr>
              <a:t>0-6000 </a:t>
            </a:r>
            <a:r>
              <a:rPr lang="en-US" sz="2000" spc="-5" dirty="0">
                <a:latin typeface="Abadi" panose="020B0604020104020204" pitchFamily="34" charset="0"/>
                <a:cs typeface="Carlito"/>
              </a:rPr>
              <a:t>kg.  </a:t>
            </a:r>
            <a:r>
              <a:rPr lang="en-US" sz="2000" spc="-25" dirty="0">
                <a:latin typeface="Abadi" panose="020B0604020104020204" pitchFamily="34" charset="0"/>
                <a:cs typeface="Carlito"/>
              </a:rPr>
              <a:t>Different </a:t>
            </a:r>
            <a:r>
              <a:rPr lang="en-US" sz="2000" spc="-5" dirty="0">
                <a:latin typeface="Abadi" panose="020B0604020104020204" pitchFamily="34" charset="0"/>
                <a:cs typeface="Carlito"/>
              </a:rPr>
              <a:t>launch </a:t>
            </a:r>
            <a:r>
              <a:rPr lang="en-US" sz="2000" spc="-10" dirty="0">
                <a:latin typeface="Abadi" panose="020B0604020104020204" pitchFamily="34" charset="0"/>
                <a:cs typeface="Carlito"/>
              </a:rPr>
              <a:t>sites </a:t>
            </a:r>
            <a:r>
              <a:rPr lang="en-US" sz="2000" spc="-5" dirty="0">
                <a:latin typeface="Abadi" panose="020B0604020104020204" pitchFamily="34" charset="0"/>
                <a:cs typeface="Carlito"/>
              </a:rPr>
              <a:t>also </a:t>
            </a:r>
            <a:r>
              <a:rPr lang="en-US" sz="2000" spc="-15" dirty="0">
                <a:latin typeface="Abadi" panose="020B0604020104020204" pitchFamily="34" charset="0"/>
                <a:cs typeface="Carlito"/>
              </a:rPr>
              <a:t>seem to use </a:t>
            </a:r>
            <a:r>
              <a:rPr lang="en-US" sz="2000" spc="-25" dirty="0">
                <a:latin typeface="Abadi" panose="020B0604020104020204" pitchFamily="34" charset="0"/>
                <a:cs typeface="Carlito"/>
              </a:rPr>
              <a:t>different </a:t>
            </a:r>
            <a:r>
              <a:rPr lang="en-US" sz="2000" spc="-20" dirty="0">
                <a:latin typeface="Abadi" panose="020B0604020104020204" pitchFamily="34" charset="0"/>
                <a:cs typeface="Carlito"/>
              </a:rPr>
              <a:t>payload</a:t>
            </a:r>
            <a:r>
              <a:rPr lang="en-US" sz="2000" spc="-10" dirty="0">
                <a:latin typeface="Abadi" panose="020B0604020104020204" pitchFamily="34" charset="0"/>
                <a:cs typeface="Carlito"/>
              </a:rPr>
              <a:t> </a:t>
            </a:r>
            <a:r>
              <a:rPr lang="en-US" sz="2000" spc="-5" dirty="0">
                <a:latin typeface="Abadi" panose="020B0604020104020204" pitchFamily="34" charset="0"/>
                <a:cs typeface="Carlito"/>
              </a:rPr>
              <a:t>mass. </a:t>
            </a:r>
            <a:r>
              <a:rPr lang="en-US" sz="2000" dirty="0">
                <a:latin typeface="Abadi" panose="020B0604020104020204" pitchFamily="34" charset="0"/>
              </a:rPr>
              <a:t>Orange indicates successful launch; blue indicates unsuccessful launch. </a:t>
            </a:r>
          </a:p>
          <a:p>
            <a:pPr>
              <a:lnSpc>
                <a:spcPct val="100000"/>
              </a:lnSpc>
              <a:spcBef>
                <a:spcPts val="1400"/>
              </a:spcBef>
            </a:pPr>
            <a:endParaRPr lang="en-US" sz="20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23F6566E-E843-5693-C38F-D0E21FD07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907" y="1432561"/>
            <a:ext cx="5534025" cy="42481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F01E18AC-64AF-17DF-ABA3-149B9F54A89C}"/>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From the plot, we can see that ES-L1, GEO, HEO, SSO had the most success rate.</a:t>
            </a:r>
          </a:p>
          <a:p>
            <a:pPr>
              <a:spcBef>
                <a:spcPts val="1400"/>
              </a:spcBef>
            </a:pPr>
            <a:r>
              <a:rPr lang="en-US" sz="2200" dirty="0">
                <a:latin typeface="Abadi" panose="020B0604020104020204" pitchFamily="34" charset="0"/>
              </a:rPr>
              <a:t>While GTO, ISS, LEO, MEO, PO, VLEO had 50% success rate</a:t>
            </a:r>
          </a:p>
          <a:p>
            <a:pPr>
              <a:spcBef>
                <a:spcPts val="1400"/>
              </a:spcBef>
            </a:pPr>
            <a:endParaRPr lang="en-US" sz="2200" dirty="0">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6" name="Picture 2">
            <a:extLst>
              <a:ext uri="{FF2B5EF4-FFF2-40B4-BE49-F238E27FC236}">
                <a16:creationId xmlns:a16="http://schemas.microsoft.com/office/drawing/2014/main" id="{EC961A2C-883D-434B-B258-577D495D7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7" y="1570110"/>
            <a:ext cx="4959354" cy="44554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51978C-BC62-7DE2-B2E9-2CD4CF752124}"/>
              </a:ext>
            </a:extLst>
          </p:cNvPr>
          <p:cNvSpPr txBox="1"/>
          <p:nvPr/>
        </p:nvSpPr>
        <p:spPr>
          <a:xfrm>
            <a:off x="6096000" y="1459745"/>
            <a:ext cx="5361972" cy="3965188"/>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The plot shows the Flight Number vs. Orbit type. We observe that in the LEO orbit, success is related to the number of flights whereas in the GTO orbit, there is no relationship between flight number and the orbit. </a:t>
            </a:r>
          </a:p>
          <a:p>
            <a:pPr marL="342900" indent="-34290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Launch Orbit preferences changed over Flight Number. Launch Outcome seems to correlate with this preference.</a:t>
            </a:r>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170" name="Picture 2">
            <a:extLst>
              <a:ext uri="{FF2B5EF4-FFF2-40B4-BE49-F238E27FC236}">
                <a16:creationId xmlns:a16="http://schemas.microsoft.com/office/drawing/2014/main" id="{58BCAD7D-25FB-4F5E-FE10-365296320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5938" y="1436183"/>
            <a:ext cx="5343525" cy="4800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72C43B-D063-534C-046B-FBD0F9F6D429}"/>
              </a:ext>
            </a:extLst>
          </p:cNvPr>
          <p:cNvSpPr txBox="1"/>
          <p:nvPr/>
        </p:nvSpPr>
        <p:spPr>
          <a:xfrm>
            <a:off x="387060" y="1516026"/>
            <a:ext cx="5068859" cy="3775393"/>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We can observe that with heavy payloads, the successful landing are more for PO, LEO and ISS orbits.</a:t>
            </a:r>
          </a:p>
          <a:p>
            <a:pPr marL="285750" indent="-28575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Payload mass seems to correlate with orbit.</a:t>
            </a:r>
          </a:p>
          <a:p>
            <a:pPr marL="285750" indent="-28575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The most successful orbit is VLEO only has payload mass values in the higher end of the range.</a:t>
            </a: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4" name="Picture 2">
            <a:extLst>
              <a:ext uri="{FF2B5EF4-FFF2-40B4-BE49-F238E27FC236}">
                <a16:creationId xmlns:a16="http://schemas.microsoft.com/office/drawing/2014/main" id="{F5E8D66A-741E-D521-9A0F-F7FE16D6D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57" y="1678998"/>
            <a:ext cx="5534025" cy="42481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D16B8802-126D-25FD-957F-8BE3D84A8FB3}"/>
              </a:ext>
            </a:extLst>
          </p:cNvPr>
          <p:cNvSpPr txBox="1">
            <a:spLocks/>
          </p:cNvSpPr>
          <p:nvPr/>
        </p:nvSpPr>
        <p:spPr>
          <a:xfrm>
            <a:off x="7106615" y="1606082"/>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From the plot, we can observe that success rate generally increases over time since 2013 with a slight dip in 2018 kept on increasing till 2020.</a:t>
            </a:r>
          </a:p>
          <a:p>
            <a:pPr>
              <a:spcBef>
                <a:spcPts val="1400"/>
              </a:spcBef>
            </a:pPr>
            <a:r>
              <a:rPr lang="en-US" sz="2200" dirty="0">
                <a:latin typeface="Abadi" panose="020B0604020104020204" pitchFamily="34" charset="0"/>
              </a:rPr>
              <a:t>Success in recent years at around 80%.</a:t>
            </a:r>
          </a:p>
          <a:p>
            <a:pPr>
              <a:spcBef>
                <a:spcPts val="1400"/>
              </a:spcBef>
            </a:pPr>
            <a:endParaRPr lang="en-US" sz="2000" dirty="0"/>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web page">
            <a:extLst>
              <a:ext uri="{FF2B5EF4-FFF2-40B4-BE49-F238E27FC236}">
                <a16:creationId xmlns:a16="http://schemas.microsoft.com/office/drawing/2014/main" id="{3B6E23D1-2E77-BE97-379A-6F621EFC3739}"/>
              </a:ext>
            </a:extLst>
          </p:cNvPr>
          <p:cNvPicPr>
            <a:picLocks noChangeAspect="1"/>
          </p:cNvPicPr>
          <p:nvPr/>
        </p:nvPicPr>
        <p:blipFill>
          <a:blip r:embed="rId3"/>
          <a:stretch>
            <a:fillRect/>
          </a:stretch>
        </p:blipFill>
        <p:spPr>
          <a:xfrm>
            <a:off x="3038703" y="1765588"/>
            <a:ext cx="5832742" cy="3326823"/>
          </a:xfrm>
          <a:prstGeom prst="rect">
            <a:avLst/>
          </a:prstGeom>
        </p:spPr>
      </p:pic>
      <p:sp>
        <p:nvSpPr>
          <p:cNvPr id="7" name="Content Placeholder 2">
            <a:extLst>
              <a:ext uri="{FF2B5EF4-FFF2-40B4-BE49-F238E27FC236}">
                <a16:creationId xmlns:a16="http://schemas.microsoft.com/office/drawing/2014/main" id="{D26BBEF9-500D-877A-75D2-0B1EF70C2C62}"/>
              </a:ext>
            </a:extLst>
          </p:cNvPr>
          <p:cNvSpPr txBox="1">
            <a:spLocks/>
          </p:cNvSpPr>
          <p:nvPr/>
        </p:nvSpPr>
        <p:spPr>
          <a:xfrm>
            <a:off x="1995660" y="5291457"/>
            <a:ext cx="7918829" cy="881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I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TextBox 7">
            <a:extLst>
              <a:ext uri="{FF2B5EF4-FFF2-40B4-BE49-F238E27FC236}">
                <a16:creationId xmlns:a16="http://schemas.microsoft.com/office/drawing/2014/main" id="{63D0FD0E-76AF-5886-7D90-3ECFECE5C3C3}"/>
              </a:ext>
            </a:extLst>
          </p:cNvPr>
          <p:cNvSpPr txBox="1"/>
          <p:nvPr/>
        </p:nvSpPr>
        <p:spPr>
          <a:xfrm>
            <a:off x="2159144" y="5284798"/>
            <a:ext cx="7873711" cy="954107"/>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800" dirty="0">
                <a:solidFill>
                  <a:schemeClr val="accent3">
                    <a:lumMod val="25000"/>
                  </a:schemeClr>
                </a:solidFill>
                <a:latin typeface="Abadi" panose="020B0604020104020204" pitchFamily="34" charset="0"/>
              </a:rPr>
              <a:t>I used the query above to display 5 records where launch sites begin with `CCA`</a:t>
            </a:r>
          </a:p>
        </p:txBody>
      </p:sp>
      <p:pic>
        <p:nvPicPr>
          <p:cNvPr id="10" name="Picture 9" descr="A screenshot of a computer&#10;&#10;Description automatically generated">
            <a:extLst>
              <a:ext uri="{FF2B5EF4-FFF2-40B4-BE49-F238E27FC236}">
                <a16:creationId xmlns:a16="http://schemas.microsoft.com/office/drawing/2014/main" id="{F6A089D7-703D-D196-0C2F-FE834F79B3E3}"/>
              </a:ext>
            </a:extLst>
          </p:cNvPr>
          <p:cNvPicPr>
            <a:picLocks noChangeAspect="1"/>
          </p:cNvPicPr>
          <p:nvPr/>
        </p:nvPicPr>
        <p:blipFill>
          <a:blip r:embed="rId3"/>
          <a:stretch>
            <a:fillRect/>
          </a:stretch>
        </p:blipFill>
        <p:spPr>
          <a:xfrm>
            <a:off x="2920883" y="1414965"/>
            <a:ext cx="6350231" cy="386983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8" name="TextBox 7">
            <a:extLst>
              <a:ext uri="{FF2B5EF4-FFF2-40B4-BE49-F238E27FC236}">
                <a16:creationId xmlns:a16="http://schemas.microsoft.com/office/drawing/2014/main" id="{91FEBF15-1A84-4099-CD81-6827AE2B5433}"/>
              </a:ext>
            </a:extLst>
          </p:cNvPr>
          <p:cNvSpPr txBox="1"/>
          <p:nvPr/>
        </p:nvSpPr>
        <p:spPr>
          <a:xfrm>
            <a:off x="1987261" y="4790786"/>
            <a:ext cx="7370740" cy="961738"/>
          </a:xfrm>
          <a:prstGeom prst="rect">
            <a:avLst/>
          </a:prstGeom>
          <a:noFill/>
        </p:spPr>
        <p:txBody>
          <a:bodyPr wrap="square">
            <a:spAutoFit/>
          </a:bodyPr>
          <a:lstStyle/>
          <a:p>
            <a:pPr marL="355600" marR="5715" indent="-342900">
              <a:lnSpc>
                <a:spcPts val="2160"/>
              </a:lnSpc>
              <a:spcBef>
                <a:spcPts val="375"/>
              </a:spcBef>
              <a:buFont typeface="Arial" panose="020B0604020202020204" pitchFamily="34" charset="0"/>
              <a:buChar char="•"/>
            </a:pPr>
            <a:r>
              <a:rPr lang="en-US" sz="2400" spc="-5" dirty="0">
                <a:latin typeface="Abadi" panose="020B0604020104020204" pitchFamily="34" charset="0"/>
                <a:cs typeface="Carlito"/>
              </a:rPr>
              <a:t>This </a:t>
            </a:r>
            <a:r>
              <a:rPr lang="en-US" sz="2400" dirty="0">
                <a:latin typeface="Abadi" panose="020B0604020104020204" pitchFamily="34" charset="0"/>
                <a:cs typeface="Carlito"/>
              </a:rPr>
              <a:t>query </a:t>
            </a:r>
            <a:r>
              <a:rPr lang="en-US" sz="2400" spc="-5" dirty="0">
                <a:latin typeface="Abadi" panose="020B0604020104020204" pitchFamily="34" charset="0"/>
                <a:cs typeface="Carlito"/>
              </a:rPr>
              <a:t>sums </a:t>
            </a:r>
            <a:r>
              <a:rPr lang="en-US" sz="2400" dirty="0">
                <a:latin typeface="Abadi" panose="020B0604020104020204" pitchFamily="34" charset="0"/>
                <a:cs typeface="Carlito"/>
              </a:rPr>
              <a:t>the </a:t>
            </a:r>
            <a:r>
              <a:rPr lang="en-US" sz="2400" spc="-25" dirty="0">
                <a:latin typeface="Abadi" panose="020B0604020104020204" pitchFamily="34" charset="0"/>
                <a:cs typeface="Carlito"/>
              </a:rPr>
              <a:t>total </a:t>
            </a:r>
            <a:r>
              <a:rPr lang="en-US" sz="2400" spc="-10" dirty="0">
                <a:latin typeface="Abadi" panose="020B0604020104020204" pitchFamily="34" charset="0"/>
                <a:cs typeface="Carlito"/>
              </a:rPr>
              <a:t>payload  </a:t>
            </a:r>
            <a:r>
              <a:rPr lang="en-US" sz="2400" spc="-5" dirty="0">
                <a:latin typeface="Abadi" panose="020B0604020104020204" pitchFamily="34" charset="0"/>
                <a:cs typeface="Carlito"/>
              </a:rPr>
              <a:t>mass </a:t>
            </a:r>
            <a:r>
              <a:rPr lang="en-US" sz="2400" dirty="0">
                <a:latin typeface="Abadi" panose="020B0604020104020204" pitchFamily="34" charset="0"/>
                <a:cs typeface="Carlito"/>
              </a:rPr>
              <a:t>in kg. I</a:t>
            </a:r>
            <a:r>
              <a:rPr lang="en-US" sz="2400" dirty="0">
                <a:latin typeface="Abadi" panose="020B0604020104020204" pitchFamily="34" charset="0"/>
              </a:rPr>
              <a:t> calculated the total payload carried by boosters from NASA as 45596. </a:t>
            </a:r>
            <a:endParaRPr lang="en-US" sz="2400" dirty="0">
              <a:latin typeface="Abadi" panose="020B0604020104020204" pitchFamily="34" charset="0"/>
              <a:cs typeface="Carlito"/>
            </a:endParaRPr>
          </a:p>
        </p:txBody>
      </p:sp>
      <p:pic>
        <p:nvPicPr>
          <p:cNvPr id="14" name="Picture 13">
            <a:extLst>
              <a:ext uri="{FF2B5EF4-FFF2-40B4-BE49-F238E27FC236}">
                <a16:creationId xmlns:a16="http://schemas.microsoft.com/office/drawing/2014/main" id="{751AA73A-18A2-B2A8-73FA-9890837F0E75}"/>
              </a:ext>
            </a:extLst>
          </p:cNvPr>
          <p:cNvPicPr>
            <a:picLocks noChangeAspect="1"/>
          </p:cNvPicPr>
          <p:nvPr/>
        </p:nvPicPr>
        <p:blipFill>
          <a:blip r:embed="rId3"/>
          <a:stretch>
            <a:fillRect/>
          </a:stretch>
        </p:blipFill>
        <p:spPr>
          <a:xfrm>
            <a:off x="828675" y="1548592"/>
            <a:ext cx="10534650" cy="27813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1A1D58C8-7E40-D5D4-634C-45272CE526AE}"/>
              </a:ext>
            </a:extLst>
          </p:cNvPr>
          <p:cNvSpPr txBox="1">
            <a:spLocks/>
          </p:cNvSpPr>
          <p:nvPr/>
        </p:nvSpPr>
        <p:spPr>
          <a:xfrm>
            <a:off x="1244099" y="1352237"/>
            <a:ext cx="8457809" cy="535544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023C9F7C-E765-CB31-0DC3-765556DA5D92}"/>
              </a:ext>
            </a:extLst>
          </p:cNvPr>
          <p:cNvPicPr>
            <a:picLocks noChangeAspect="1"/>
          </p:cNvPicPr>
          <p:nvPr/>
        </p:nvPicPr>
        <p:blipFill>
          <a:blip r:embed="rId3"/>
          <a:stretch>
            <a:fillRect/>
          </a:stretch>
        </p:blipFill>
        <p:spPr>
          <a:xfrm>
            <a:off x="943756" y="1415772"/>
            <a:ext cx="10644315" cy="2817321"/>
          </a:xfrm>
          <a:prstGeom prst="rect">
            <a:avLst/>
          </a:prstGeom>
        </p:spPr>
      </p:pic>
      <p:sp>
        <p:nvSpPr>
          <p:cNvPr id="8" name="TextBox 7">
            <a:extLst>
              <a:ext uri="{FF2B5EF4-FFF2-40B4-BE49-F238E27FC236}">
                <a16:creationId xmlns:a16="http://schemas.microsoft.com/office/drawing/2014/main" id="{4B1C7E32-7FAF-9D07-94CD-51E4CC14E4B5}"/>
              </a:ext>
            </a:extLst>
          </p:cNvPr>
          <p:cNvSpPr txBox="1"/>
          <p:nvPr/>
        </p:nvSpPr>
        <p:spPr>
          <a:xfrm>
            <a:off x="1218119" y="4390347"/>
            <a:ext cx="9619384" cy="2477601"/>
          </a:xfrm>
          <a:prstGeom prst="rect">
            <a:avLst/>
          </a:prstGeom>
          <a:noFill/>
        </p:spPr>
        <p:txBody>
          <a:bodyPr wrap="square">
            <a:spAutoFit/>
          </a:bodyPr>
          <a:lstStyle/>
          <a:p>
            <a:pPr marL="285750" indent="-285750">
              <a:spcBef>
                <a:spcPts val="1400"/>
              </a:spcBef>
              <a:buFont typeface="Arial" panose="020B0604020202020204" pitchFamily="34" charset="0"/>
              <a:buChar char="•"/>
            </a:pPr>
            <a:r>
              <a:rPr lang="en-US" sz="2000" dirty="0">
                <a:latin typeface="Abadi" panose="020B0604020104020204" pitchFamily="34" charset="0"/>
              </a:rPr>
              <a:t>I calculated the average payload mass carried by booster version F9 v1.1 as 2928.4</a:t>
            </a:r>
          </a:p>
          <a:p>
            <a:pPr marL="285750" indent="-285750">
              <a:spcBef>
                <a:spcPts val="1400"/>
              </a:spcBef>
              <a:buFont typeface="Arial" panose="020B0604020202020204" pitchFamily="34" charset="0"/>
              <a:buChar char="•"/>
            </a:pPr>
            <a:r>
              <a:rPr lang="en-US" sz="2000" spc="-5" dirty="0">
                <a:latin typeface="Abadi" panose="020B0604020104020204" pitchFamily="34" charset="0"/>
                <a:cs typeface="Carlito"/>
              </a:rPr>
              <a:t>This </a:t>
            </a:r>
            <a:r>
              <a:rPr lang="en-US" sz="2000" dirty="0">
                <a:latin typeface="Abadi" panose="020B0604020104020204" pitchFamily="34" charset="0"/>
                <a:cs typeface="Carlito"/>
              </a:rPr>
              <a:t>query </a:t>
            </a:r>
            <a:r>
              <a:rPr lang="en-US" sz="2000" spc="-5" dirty="0">
                <a:latin typeface="Abadi" panose="020B0604020104020204" pitchFamily="34" charset="0"/>
                <a:cs typeface="Carlito"/>
              </a:rPr>
              <a:t>calculates</a:t>
            </a:r>
            <a:r>
              <a:rPr lang="en-US" sz="2000" spc="-204" dirty="0">
                <a:latin typeface="Abadi" panose="020B0604020104020204" pitchFamily="34" charset="0"/>
                <a:cs typeface="Carlito"/>
              </a:rPr>
              <a:t> </a:t>
            </a:r>
            <a:r>
              <a:rPr lang="en-US" sz="2000" dirty="0">
                <a:latin typeface="Abadi" panose="020B0604020104020204" pitchFamily="34" charset="0"/>
                <a:cs typeface="Carlito"/>
              </a:rPr>
              <a:t>the  </a:t>
            </a:r>
            <a:r>
              <a:rPr lang="en-US" sz="2000" spc="-40" dirty="0">
                <a:latin typeface="Abadi" panose="020B0604020104020204" pitchFamily="34" charset="0"/>
                <a:cs typeface="Carlito"/>
              </a:rPr>
              <a:t>average </a:t>
            </a:r>
            <a:r>
              <a:rPr lang="en-US" sz="2000" spc="-10" dirty="0">
                <a:latin typeface="Abadi" panose="020B0604020104020204" pitchFamily="34" charset="0"/>
                <a:cs typeface="Carlito"/>
              </a:rPr>
              <a:t>payload </a:t>
            </a:r>
            <a:r>
              <a:rPr lang="en-US" sz="2000" spc="-5" dirty="0">
                <a:latin typeface="Abadi" panose="020B0604020104020204" pitchFamily="34" charset="0"/>
                <a:cs typeface="Carlito"/>
              </a:rPr>
              <a:t>mass or  </a:t>
            </a:r>
            <a:r>
              <a:rPr lang="en-US" sz="2000" dirty="0">
                <a:latin typeface="Abadi" panose="020B0604020104020204" pitchFamily="34" charset="0"/>
                <a:cs typeface="Carlito"/>
              </a:rPr>
              <a:t>launches which </a:t>
            </a:r>
            <a:r>
              <a:rPr lang="en-US" sz="2000" spc="-5" dirty="0">
                <a:latin typeface="Abadi" panose="020B0604020104020204" pitchFamily="34" charset="0"/>
                <a:cs typeface="Carlito"/>
              </a:rPr>
              <a:t>used  </a:t>
            </a:r>
            <a:r>
              <a:rPr lang="en-US" sz="2000" spc="-20" dirty="0">
                <a:latin typeface="Abadi" panose="020B0604020104020204" pitchFamily="34" charset="0"/>
                <a:cs typeface="Carlito"/>
              </a:rPr>
              <a:t>booster </a:t>
            </a:r>
            <a:r>
              <a:rPr lang="en-US" sz="2000" spc="-25" dirty="0">
                <a:latin typeface="Abadi" panose="020B0604020104020204" pitchFamily="34" charset="0"/>
                <a:cs typeface="Carlito"/>
              </a:rPr>
              <a:t>version </a:t>
            </a:r>
            <a:r>
              <a:rPr lang="en-US" sz="2000" dirty="0">
                <a:latin typeface="Abadi" panose="020B0604020104020204" pitchFamily="34" charset="0"/>
                <a:cs typeface="Carlito"/>
              </a:rPr>
              <a:t>F9</a:t>
            </a:r>
            <a:r>
              <a:rPr lang="en-US" sz="2000" spc="-35" dirty="0">
                <a:latin typeface="Abadi" panose="020B0604020104020204" pitchFamily="34" charset="0"/>
                <a:cs typeface="Carlito"/>
              </a:rPr>
              <a:t> </a:t>
            </a:r>
            <a:r>
              <a:rPr lang="en-US" sz="2000" dirty="0">
                <a:latin typeface="Abadi" panose="020B0604020104020204" pitchFamily="34" charset="0"/>
                <a:cs typeface="Carlito"/>
              </a:rPr>
              <a:t>v1.1</a:t>
            </a:r>
          </a:p>
          <a:p>
            <a:pPr marL="285750" indent="-285750">
              <a:spcBef>
                <a:spcPts val="1400"/>
              </a:spcBef>
              <a:buFont typeface="Arial" panose="020B0604020202020204" pitchFamily="34" charset="0"/>
              <a:buChar char="•"/>
            </a:pPr>
            <a:r>
              <a:rPr lang="en-US" sz="2000" spc="-40" dirty="0">
                <a:latin typeface="Abadi" panose="020B0604020104020204" pitchFamily="34" charset="0"/>
                <a:cs typeface="Carlito"/>
              </a:rPr>
              <a:t>Average </a:t>
            </a:r>
            <a:r>
              <a:rPr lang="en-US" sz="2000" spc="-10" dirty="0">
                <a:latin typeface="Abadi" panose="020B0604020104020204" pitchFamily="34" charset="0"/>
                <a:cs typeface="Carlito"/>
              </a:rPr>
              <a:t>payload </a:t>
            </a:r>
            <a:r>
              <a:rPr lang="en-US" sz="2000" spc="-5" dirty="0">
                <a:latin typeface="Abadi" panose="020B0604020104020204" pitchFamily="34" charset="0"/>
                <a:cs typeface="Carlito"/>
              </a:rPr>
              <a:t>mass of  </a:t>
            </a:r>
            <a:r>
              <a:rPr lang="en-US" sz="2000" dirty="0">
                <a:latin typeface="Abadi" panose="020B0604020104020204" pitchFamily="34" charset="0"/>
                <a:cs typeface="Carlito"/>
              </a:rPr>
              <a:t>F9 1.1 </a:t>
            </a:r>
            <a:r>
              <a:rPr lang="en-US" sz="2000" spc="-5" dirty="0">
                <a:latin typeface="Abadi" panose="020B0604020104020204" pitchFamily="34" charset="0"/>
                <a:cs typeface="Carlito"/>
              </a:rPr>
              <a:t>is on </a:t>
            </a:r>
            <a:r>
              <a:rPr lang="en-US" sz="2000" dirty="0">
                <a:latin typeface="Abadi" panose="020B0604020104020204" pitchFamily="34" charset="0"/>
                <a:cs typeface="Carlito"/>
              </a:rPr>
              <a:t>the </a:t>
            </a:r>
            <a:r>
              <a:rPr lang="en-US" sz="2000" spc="-5" dirty="0">
                <a:latin typeface="Abadi" panose="020B0604020104020204" pitchFamily="34" charset="0"/>
                <a:cs typeface="Carlito"/>
              </a:rPr>
              <a:t>low </a:t>
            </a:r>
            <a:r>
              <a:rPr lang="en-US" sz="2000" dirty="0">
                <a:latin typeface="Abadi" panose="020B0604020104020204" pitchFamily="34" charset="0"/>
                <a:cs typeface="Carlito"/>
              </a:rPr>
              <a:t>end</a:t>
            </a:r>
            <a:r>
              <a:rPr lang="en-US" sz="2000" spc="-235" dirty="0">
                <a:latin typeface="Abadi" panose="020B0604020104020204" pitchFamily="34" charset="0"/>
                <a:cs typeface="Carlito"/>
              </a:rPr>
              <a:t> </a:t>
            </a:r>
            <a:r>
              <a:rPr lang="en-US" sz="2000" spc="-5" dirty="0">
                <a:latin typeface="Abadi" panose="020B0604020104020204" pitchFamily="34" charset="0"/>
                <a:cs typeface="Carlito"/>
              </a:rPr>
              <a:t>of  our </a:t>
            </a:r>
            <a:r>
              <a:rPr lang="en-US" sz="2000" spc="-10" dirty="0">
                <a:latin typeface="Abadi" panose="020B0604020104020204" pitchFamily="34" charset="0"/>
                <a:cs typeface="Carlito"/>
              </a:rPr>
              <a:t>payload </a:t>
            </a:r>
            <a:r>
              <a:rPr lang="en-US" sz="2000" spc="-5" dirty="0">
                <a:latin typeface="Abadi" panose="020B0604020104020204" pitchFamily="34" charset="0"/>
                <a:cs typeface="Carlito"/>
              </a:rPr>
              <a:t>mass</a:t>
            </a:r>
            <a:r>
              <a:rPr lang="en-US" sz="2000" spc="-114" dirty="0">
                <a:latin typeface="Abadi" panose="020B0604020104020204" pitchFamily="34" charset="0"/>
                <a:cs typeface="Carlito"/>
              </a:rPr>
              <a:t> </a:t>
            </a:r>
            <a:r>
              <a:rPr lang="en-US" sz="2000" spc="-20" dirty="0">
                <a:latin typeface="Abadi" panose="020B0604020104020204" pitchFamily="34" charset="0"/>
                <a:cs typeface="Carlito"/>
              </a:rPr>
              <a:t>range</a:t>
            </a:r>
            <a:endParaRPr lang="en-US" sz="2000" dirty="0">
              <a:latin typeface="Abadi" panose="020B0604020104020204" pitchFamily="34" charset="0"/>
              <a:cs typeface="Carlito"/>
            </a:endParaRPr>
          </a:p>
          <a:p>
            <a:pPr marL="285750" indent="-285750">
              <a:spcBef>
                <a:spcPts val="1400"/>
              </a:spcBef>
              <a:buFont typeface="Arial" panose="020B0604020202020204" pitchFamily="34" charset="0"/>
              <a:buChar char="•"/>
            </a:pPr>
            <a:endParaRPr lang="en-US" sz="20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a:extLst>
              <a:ext uri="{FF2B5EF4-FFF2-40B4-BE49-F238E27FC236}">
                <a16:creationId xmlns:a16="http://schemas.microsoft.com/office/drawing/2014/main" id="{454EA531-26D6-A13B-FFD1-6D0374CDAEE2}"/>
              </a:ext>
            </a:extLst>
          </p:cNvPr>
          <p:cNvPicPr>
            <a:picLocks noChangeAspect="1"/>
          </p:cNvPicPr>
          <p:nvPr/>
        </p:nvPicPr>
        <p:blipFill>
          <a:blip r:embed="rId3"/>
          <a:stretch>
            <a:fillRect/>
          </a:stretch>
        </p:blipFill>
        <p:spPr>
          <a:xfrm>
            <a:off x="4651853" y="2099310"/>
            <a:ext cx="7169772" cy="2659380"/>
          </a:xfrm>
          <a:prstGeom prst="rect">
            <a:avLst/>
          </a:prstGeom>
        </p:spPr>
      </p:pic>
      <p:sp>
        <p:nvSpPr>
          <p:cNvPr id="9" name="Content Placeholder 4">
            <a:extLst>
              <a:ext uri="{FF2B5EF4-FFF2-40B4-BE49-F238E27FC236}">
                <a16:creationId xmlns:a16="http://schemas.microsoft.com/office/drawing/2014/main" id="{CE2E1962-E33D-FA98-1254-9F35E960BB84}"/>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We observed that the dates of the first successful landing outcome on ground pad was 22</a:t>
            </a:r>
            <a:r>
              <a:rPr lang="en-US" sz="2000" baseline="30000" dirty="0">
                <a:latin typeface="Abadi" panose="020B0604020104020204" pitchFamily="34" charset="0"/>
              </a:rPr>
              <a:t>nd</a:t>
            </a:r>
            <a:r>
              <a:rPr lang="en-US" sz="2000" dirty="0">
                <a:latin typeface="Abadi" panose="020B0604020104020204" pitchFamily="34" charset="0"/>
              </a:rPr>
              <a:t> December 2015</a:t>
            </a:r>
          </a:p>
          <a:p>
            <a:pPr>
              <a:spcBef>
                <a:spcPts val="1400"/>
              </a:spcBef>
            </a:pPr>
            <a:r>
              <a:rPr lang="en-US" sz="2000" spc="-5" dirty="0">
                <a:latin typeface="Abadi" panose="020B0604020104020204" pitchFamily="34" charset="0"/>
                <a:cs typeface="Carlito"/>
              </a:rPr>
              <a:t>This </a:t>
            </a:r>
            <a:r>
              <a:rPr lang="en-US" sz="2000" dirty="0">
                <a:latin typeface="Abadi" panose="020B0604020104020204" pitchFamily="34" charset="0"/>
                <a:cs typeface="Carlito"/>
              </a:rPr>
              <a:t>query </a:t>
            </a:r>
            <a:r>
              <a:rPr lang="en-US" sz="2000" spc="-5" dirty="0">
                <a:latin typeface="Abadi" panose="020B0604020104020204" pitchFamily="34" charset="0"/>
                <a:cs typeface="Carlito"/>
              </a:rPr>
              <a:t>returns </a:t>
            </a:r>
            <a:r>
              <a:rPr lang="en-US" sz="2000" dirty="0">
                <a:latin typeface="Abadi" panose="020B0604020104020204" pitchFamily="34" charset="0"/>
                <a:cs typeface="Carlito"/>
              </a:rPr>
              <a:t>the </a:t>
            </a:r>
            <a:r>
              <a:rPr lang="en-US" sz="2000" spc="-35" dirty="0">
                <a:latin typeface="Abadi" panose="020B0604020104020204" pitchFamily="34" charset="0"/>
                <a:cs typeface="Carlito"/>
              </a:rPr>
              <a:t>first  </a:t>
            </a:r>
            <a:r>
              <a:rPr lang="en-US" sz="2000" spc="-5" dirty="0">
                <a:latin typeface="Abadi" panose="020B0604020104020204" pitchFamily="34" charset="0"/>
                <a:cs typeface="Carlito"/>
              </a:rPr>
              <a:t>successful </a:t>
            </a:r>
            <a:r>
              <a:rPr lang="en-US" sz="2000" spc="-15" dirty="0">
                <a:latin typeface="Abadi" panose="020B0604020104020204" pitchFamily="34" charset="0"/>
                <a:cs typeface="Carlito"/>
              </a:rPr>
              <a:t>ground </a:t>
            </a:r>
            <a:r>
              <a:rPr lang="en-US" sz="2000" spc="-5" dirty="0">
                <a:latin typeface="Abadi" panose="020B0604020104020204" pitchFamily="34" charset="0"/>
                <a:cs typeface="Carlito"/>
              </a:rPr>
              <a:t>pad</a:t>
            </a:r>
            <a:r>
              <a:rPr lang="en-US" sz="2000" spc="-145" dirty="0">
                <a:latin typeface="Abadi" panose="020B0604020104020204" pitchFamily="34" charset="0"/>
                <a:cs typeface="Carlito"/>
              </a:rPr>
              <a:t> </a:t>
            </a:r>
            <a:r>
              <a:rPr lang="en-US" sz="2000" dirty="0">
                <a:latin typeface="Abadi" panose="020B0604020104020204" pitchFamily="34" charset="0"/>
                <a:cs typeface="Carlito"/>
              </a:rPr>
              <a:t>landing  </a:t>
            </a:r>
            <a:r>
              <a:rPr lang="en-US" sz="2000" spc="-25" dirty="0">
                <a:latin typeface="Abadi" panose="020B0604020104020204" pitchFamily="34" charset="0"/>
                <a:cs typeface="Carlito"/>
              </a:rPr>
              <a:t>date.</a:t>
            </a:r>
            <a:endParaRPr lang="en-US" sz="2000" dirty="0">
              <a:latin typeface="Abadi" panose="020B0604020104020204" pitchFamily="34" charset="0"/>
              <a:cs typeface="Carlito"/>
            </a:endParaRPr>
          </a:p>
          <a:p>
            <a:pPr>
              <a:spcBef>
                <a:spcPts val="1400"/>
              </a:spcBef>
            </a:pPr>
            <a:r>
              <a:rPr lang="en-US" sz="2000" spc="-35" dirty="0">
                <a:latin typeface="Abadi" panose="020B0604020104020204" pitchFamily="34" charset="0"/>
                <a:cs typeface="Carlito"/>
              </a:rPr>
              <a:t>First </a:t>
            </a:r>
            <a:r>
              <a:rPr lang="en-US" sz="2000" spc="-15" dirty="0">
                <a:latin typeface="Abadi" panose="020B0604020104020204" pitchFamily="34" charset="0"/>
                <a:cs typeface="Carlito"/>
              </a:rPr>
              <a:t>ground </a:t>
            </a:r>
            <a:r>
              <a:rPr lang="en-US" sz="2000" spc="-5" dirty="0">
                <a:latin typeface="Abadi" panose="020B0604020104020204" pitchFamily="34" charset="0"/>
                <a:cs typeface="Carlito"/>
              </a:rPr>
              <a:t>pad </a:t>
            </a:r>
            <a:r>
              <a:rPr lang="en-US" sz="2000" dirty="0">
                <a:latin typeface="Abadi" panose="020B0604020104020204" pitchFamily="34" charset="0"/>
                <a:cs typeface="Carlito"/>
              </a:rPr>
              <a:t>landing</a:t>
            </a:r>
            <a:r>
              <a:rPr lang="en-US" sz="2000" spc="-75" dirty="0">
                <a:latin typeface="Abadi" panose="020B0604020104020204" pitchFamily="34" charset="0"/>
                <a:cs typeface="Carlito"/>
              </a:rPr>
              <a:t> </a:t>
            </a:r>
            <a:r>
              <a:rPr lang="en-US" sz="2000" spc="-5" dirty="0">
                <a:latin typeface="Abadi" panose="020B0604020104020204" pitchFamily="34" charset="0"/>
                <a:cs typeface="Carlito"/>
              </a:rPr>
              <a:t>wasn’t</a:t>
            </a:r>
            <a:r>
              <a:rPr lang="en-US" sz="2000" dirty="0">
                <a:latin typeface="Abadi" panose="020B0604020104020204" pitchFamily="34" charset="0"/>
                <a:cs typeface="Carlito"/>
              </a:rPr>
              <a:t> </a:t>
            </a:r>
            <a:r>
              <a:rPr lang="en-US" sz="2000" spc="-5" dirty="0">
                <a:latin typeface="Abadi" panose="020B0604020104020204" pitchFamily="34" charset="0"/>
                <a:cs typeface="Carlito"/>
              </a:rPr>
              <a:t>until </a:t>
            </a:r>
            <a:r>
              <a:rPr lang="en-US" sz="2000" dirty="0">
                <a:latin typeface="Abadi" panose="020B0604020104020204" pitchFamily="34" charset="0"/>
                <a:cs typeface="Carlito"/>
              </a:rPr>
              <a:t>the end </a:t>
            </a:r>
            <a:r>
              <a:rPr lang="en-US" sz="2000" spc="-5" dirty="0">
                <a:latin typeface="Abadi" panose="020B0604020104020204" pitchFamily="34" charset="0"/>
                <a:cs typeface="Carlito"/>
              </a:rPr>
              <a:t>of</a:t>
            </a:r>
            <a:r>
              <a:rPr lang="en-US" sz="2000" spc="-105" dirty="0">
                <a:latin typeface="Abadi" panose="020B0604020104020204" pitchFamily="34" charset="0"/>
                <a:cs typeface="Carlito"/>
              </a:rPr>
              <a:t> </a:t>
            </a:r>
            <a:r>
              <a:rPr lang="en-US" sz="2000" dirty="0">
                <a:latin typeface="Abadi" panose="020B0604020104020204" pitchFamily="34" charset="0"/>
                <a:cs typeface="Carlito"/>
              </a:rPr>
              <a:t>2015.</a:t>
            </a:r>
          </a:p>
          <a:p>
            <a:pPr>
              <a:spcBef>
                <a:spcPts val="1400"/>
              </a:spcBef>
            </a:pPr>
            <a:r>
              <a:rPr lang="en-US" sz="2000" spc="-5" dirty="0">
                <a:latin typeface="Abadi" panose="020B0604020104020204" pitchFamily="34" charset="0"/>
                <a:cs typeface="Carlito"/>
              </a:rPr>
              <a:t>Successful </a:t>
            </a:r>
            <a:r>
              <a:rPr lang="en-US" sz="2000" dirty="0">
                <a:latin typeface="Abadi" panose="020B0604020104020204" pitchFamily="34" charset="0"/>
                <a:cs typeface="Carlito"/>
              </a:rPr>
              <a:t>landings in</a:t>
            </a:r>
            <a:r>
              <a:rPr lang="en-US" sz="2000" spc="-70" dirty="0">
                <a:latin typeface="Abadi" panose="020B0604020104020204" pitchFamily="34" charset="0"/>
                <a:cs typeface="Carlito"/>
              </a:rPr>
              <a:t> </a:t>
            </a:r>
            <a:r>
              <a:rPr lang="en-US" sz="2000" spc="-20" dirty="0">
                <a:latin typeface="Abadi" panose="020B0604020104020204" pitchFamily="34" charset="0"/>
                <a:cs typeface="Carlito"/>
              </a:rPr>
              <a:t>general </a:t>
            </a:r>
            <a:r>
              <a:rPr lang="en-US" sz="2000" dirty="0">
                <a:latin typeface="Abadi" panose="020B0604020104020204" pitchFamily="34" charset="0"/>
                <a:cs typeface="Carlito"/>
              </a:rPr>
              <a:t>appear </a:t>
            </a:r>
            <a:r>
              <a:rPr lang="en-US" sz="2000" spc="-20" dirty="0">
                <a:latin typeface="Abadi" panose="020B0604020104020204" pitchFamily="34" charset="0"/>
                <a:cs typeface="Carlito"/>
              </a:rPr>
              <a:t>starting</a:t>
            </a:r>
            <a:r>
              <a:rPr lang="en-US" sz="2000" spc="-5" dirty="0">
                <a:latin typeface="Abadi" panose="020B0604020104020204" pitchFamily="34" charset="0"/>
                <a:cs typeface="Carlito"/>
              </a:rPr>
              <a:t> </a:t>
            </a:r>
            <a:r>
              <a:rPr lang="en-US" sz="2000" dirty="0">
                <a:latin typeface="Abadi" panose="020B0604020104020204" pitchFamily="34" charset="0"/>
                <a:cs typeface="Carlito"/>
              </a:rPr>
              <a:t>2014.</a:t>
            </a:r>
          </a:p>
          <a:p>
            <a:pPr>
              <a:spcBef>
                <a:spcPts val="1400"/>
              </a:spcBef>
            </a:pPr>
            <a:endParaRPr lang="en-US" sz="2000" dirty="0">
              <a:latin typeface="Abadi" panose="020B0604020104020204" pitchFamily="34" charset="0"/>
              <a:cs typeface="Carlito"/>
            </a:endParaRPr>
          </a:p>
          <a:p>
            <a:pPr>
              <a:spcBef>
                <a:spcPts val="1400"/>
              </a:spcBef>
            </a:pPr>
            <a:endParaRPr lang="en-US" sz="2000" dirty="0">
              <a:latin typeface="Abadi" panose="020B0604020104020204" pitchFamily="34" charset="0"/>
            </a:endParaRPr>
          </a:p>
          <a:p>
            <a:pPr>
              <a:spcBef>
                <a:spcPts val="1400"/>
              </a:spcBef>
            </a:pPr>
            <a:endParaRPr lang="en-US" sz="2000"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7D453D8-571E-E0E4-697B-9C71AC7A67E1}"/>
              </a:ext>
            </a:extLst>
          </p:cNvPr>
          <p:cNvPicPr>
            <a:picLocks noChangeAspect="1"/>
          </p:cNvPicPr>
          <p:nvPr/>
        </p:nvPicPr>
        <p:blipFill>
          <a:blip r:embed="rId3"/>
          <a:stretch>
            <a:fillRect/>
          </a:stretch>
        </p:blipFill>
        <p:spPr>
          <a:xfrm>
            <a:off x="770010" y="1462088"/>
            <a:ext cx="6828151" cy="3411248"/>
          </a:xfrm>
          <a:prstGeom prst="rect">
            <a:avLst/>
          </a:prstGeom>
        </p:spPr>
      </p:pic>
      <p:sp>
        <p:nvSpPr>
          <p:cNvPr id="6" name="Content Placeholder 4">
            <a:extLst>
              <a:ext uri="{FF2B5EF4-FFF2-40B4-BE49-F238E27FC236}">
                <a16:creationId xmlns:a16="http://schemas.microsoft.com/office/drawing/2014/main" id="{E57D86BE-B84B-538D-FA9D-755C11176301}"/>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I used the query </a:t>
            </a:r>
            <a:r>
              <a:rPr lang="en-US" sz="2000" b="1" dirty="0">
                <a:latin typeface="Abadi" panose="020B0604020104020204" pitchFamily="34" charset="0"/>
              </a:rPr>
              <a:t>WHERE</a:t>
            </a:r>
            <a:r>
              <a:rPr lang="en-US" sz="2000" dirty="0">
                <a:latin typeface="Abadi" panose="020B0604020104020204" pitchFamily="34" charset="0"/>
              </a:rPr>
              <a:t> clause to filter for booster versions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6FBD9D3-6653-AB42-DED5-BE53DA568EC9}"/>
              </a:ext>
            </a:extLst>
          </p:cNvPr>
          <p:cNvPicPr>
            <a:picLocks noChangeAspect="1"/>
          </p:cNvPicPr>
          <p:nvPr/>
        </p:nvPicPr>
        <p:blipFill>
          <a:blip r:embed="rId3"/>
          <a:stretch>
            <a:fillRect/>
          </a:stretch>
        </p:blipFill>
        <p:spPr>
          <a:xfrm>
            <a:off x="770011" y="1413163"/>
            <a:ext cx="6816437" cy="3886200"/>
          </a:xfrm>
          <a:prstGeom prst="rect">
            <a:avLst/>
          </a:prstGeom>
        </p:spPr>
      </p:pic>
      <p:sp>
        <p:nvSpPr>
          <p:cNvPr id="7" name="object 4">
            <a:extLst>
              <a:ext uri="{FF2B5EF4-FFF2-40B4-BE49-F238E27FC236}">
                <a16:creationId xmlns:a16="http://schemas.microsoft.com/office/drawing/2014/main" id="{325CC51D-730D-D421-0098-3DF03BF5D814}"/>
              </a:ext>
            </a:extLst>
          </p:cNvPr>
          <p:cNvSpPr txBox="1"/>
          <p:nvPr/>
        </p:nvSpPr>
        <p:spPr>
          <a:xfrm>
            <a:off x="7586448" y="1711259"/>
            <a:ext cx="4279970" cy="3690754"/>
          </a:xfrm>
          <a:prstGeom prst="rect">
            <a:avLst/>
          </a:prstGeom>
        </p:spPr>
        <p:txBody>
          <a:bodyPr vert="horz" wrap="square" lIns="0" tIns="13335" rIns="0" bIns="0" rtlCol="0">
            <a:spAutoFit/>
          </a:bodyPr>
          <a:lstStyle/>
          <a:p>
            <a:pPr marL="355600" indent="-342900">
              <a:lnSpc>
                <a:spcPts val="2305"/>
              </a:lnSpc>
              <a:spcBef>
                <a:spcPts val="105"/>
              </a:spcBef>
              <a:buFont typeface="Arial" panose="020B0604020202020204" pitchFamily="34" charset="0"/>
              <a:buChar char="•"/>
            </a:pPr>
            <a:r>
              <a:rPr sz="2400" spc="-5" dirty="0">
                <a:latin typeface="Abadi" panose="020B0604020104020204" pitchFamily="34" charset="0"/>
                <a:cs typeface="Carlito"/>
              </a:rPr>
              <a:t>This </a:t>
            </a:r>
            <a:r>
              <a:rPr sz="2400" dirty="0">
                <a:latin typeface="Abadi" panose="020B0604020104020204" pitchFamily="34" charset="0"/>
                <a:cs typeface="Carlito"/>
              </a:rPr>
              <a:t>query </a:t>
            </a:r>
            <a:r>
              <a:rPr sz="2400" spc="-5" dirty="0">
                <a:latin typeface="Abadi" panose="020B0604020104020204" pitchFamily="34" charset="0"/>
                <a:cs typeface="Carlito"/>
              </a:rPr>
              <a:t>returns </a:t>
            </a:r>
            <a:r>
              <a:rPr sz="2400" dirty="0">
                <a:latin typeface="Abadi" panose="020B0604020104020204" pitchFamily="34" charset="0"/>
                <a:cs typeface="Carlito"/>
              </a:rPr>
              <a:t>a </a:t>
            </a:r>
            <a:r>
              <a:rPr sz="2400" spc="-15" dirty="0">
                <a:latin typeface="Abadi" panose="020B0604020104020204" pitchFamily="34" charset="0"/>
                <a:cs typeface="Carlito"/>
              </a:rPr>
              <a:t>count </a:t>
            </a:r>
            <a:r>
              <a:rPr sz="2400" spc="-5" dirty="0">
                <a:latin typeface="Abadi" panose="020B0604020104020204" pitchFamily="34" charset="0"/>
                <a:cs typeface="Carlito"/>
              </a:rPr>
              <a:t>of</a:t>
            </a:r>
            <a:r>
              <a:rPr sz="2400" spc="-140" dirty="0">
                <a:latin typeface="Abadi" panose="020B0604020104020204" pitchFamily="34" charset="0"/>
                <a:cs typeface="Carlito"/>
              </a:rPr>
              <a:t> </a:t>
            </a:r>
            <a:r>
              <a:rPr sz="2400" dirty="0">
                <a:latin typeface="Abadi" panose="020B0604020104020204" pitchFamily="34" charset="0"/>
                <a:cs typeface="Carlito"/>
              </a:rPr>
              <a:t>each</a:t>
            </a:r>
            <a:r>
              <a:rPr lang="en-US" sz="2400" dirty="0">
                <a:latin typeface="Abadi" panose="020B0604020104020204" pitchFamily="34" charset="0"/>
                <a:cs typeface="Carlito"/>
              </a:rPr>
              <a:t> </a:t>
            </a:r>
            <a:r>
              <a:rPr sz="2400" spc="-5" dirty="0">
                <a:latin typeface="Abadi" panose="020B0604020104020204" pitchFamily="34" charset="0"/>
                <a:cs typeface="Carlito"/>
              </a:rPr>
              <a:t>mission</a:t>
            </a:r>
            <a:r>
              <a:rPr sz="2400" spc="-10" dirty="0">
                <a:latin typeface="Abadi" panose="020B0604020104020204" pitchFamily="34" charset="0"/>
                <a:cs typeface="Carlito"/>
              </a:rPr>
              <a:t> </a:t>
            </a:r>
            <a:r>
              <a:rPr sz="2400" spc="-15" dirty="0">
                <a:latin typeface="Abadi" panose="020B0604020104020204" pitchFamily="34" charset="0"/>
                <a:cs typeface="Carlito"/>
              </a:rPr>
              <a:t>outcome.</a:t>
            </a:r>
            <a:endParaRPr sz="2400" dirty="0">
              <a:latin typeface="Abadi" panose="020B0604020104020204" pitchFamily="34" charset="0"/>
              <a:cs typeface="Carlito"/>
            </a:endParaRPr>
          </a:p>
          <a:p>
            <a:pPr marL="355600" marR="83820" indent="-342900">
              <a:lnSpc>
                <a:spcPts val="2200"/>
              </a:lnSpc>
              <a:spcBef>
                <a:spcPts val="1440"/>
              </a:spcBef>
              <a:buFont typeface="Arial" panose="020B0604020202020204" pitchFamily="34" charset="0"/>
              <a:buChar char="•"/>
            </a:pPr>
            <a:r>
              <a:rPr sz="2400" dirty="0">
                <a:latin typeface="Abadi" panose="020B0604020104020204" pitchFamily="34" charset="0"/>
                <a:cs typeface="Carlito"/>
              </a:rPr>
              <a:t>SpaceX </a:t>
            </a:r>
            <a:r>
              <a:rPr sz="2400" spc="-5" dirty="0">
                <a:latin typeface="Abadi" panose="020B0604020104020204" pitchFamily="34" charset="0"/>
                <a:cs typeface="Carlito"/>
              </a:rPr>
              <a:t>appears </a:t>
            </a:r>
            <a:r>
              <a:rPr sz="2400" spc="-20" dirty="0">
                <a:latin typeface="Abadi" panose="020B0604020104020204" pitchFamily="34" charset="0"/>
                <a:cs typeface="Carlito"/>
              </a:rPr>
              <a:t>to </a:t>
            </a:r>
            <a:r>
              <a:rPr sz="2400" spc="-5" dirty="0">
                <a:latin typeface="Abadi" panose="020B0604020104020204" pitchFamily="34" charset="0"/>
                <a:cs typeface="Carlito"/>
              </a:rPr>
              <a:t>achieve </a:t>
            </a:r>
            <a:r>
              <a:rPr sz="2400" dirty="0">
                <a:latin typeface="Abadi" panose="020B0604020104020204" pitchFamily="34" charset="0"/>
                <a:cs typeface="Carlito"/>
              </a:rPr>
              <a:t>its  </a:t>
            </a:r>
            <a:r>
              <a:rPr sz="2400" spc="-5" dirty="0">
                <a:latin typeface="Abadi" panose="020B0604020104020204" pitchFamily="34" charset="0"/>
                <a:cs typeface="Carlito"/>
              </a:rPr>
              <a:t>mission </a:t>
            </a:r>
            <a:r>
              <a:rPr sz="2400" spc="-20" dirty="0">
                <a:latin typeface="Abadi" panose="020B0604020104020204" pitchFamily="34" charset="0"/>
                <a:cs typeface="Carlito"/>
              </a:rPr>
              <a:t>outcome </a:t>
            </a:r>
            <a:r>
              <a:rPr sz="2400" spc="-5" dirty="0">
                <a:latin typeface="Abadi" panose="020B0604020104020204" pitchFamily="34" charset="0"/>
                <a:cs typeface="Carlito"/>
              </a:rPr>
              <a:t>nearly </a:t>
            </a:r>
            <a:r>
              <a:rPr sz="2400" dirty="0">
                <a:latin typeface="Abadi" panose="020B0604020104020204" pitchFamily="34" charset="0"/>
                <a:cs typeface="Carlito"/>
              </a:rPr>
              <a:t>99% </a:t>
            </a:r>
            <a:r>
              <a:rPr sz="2400" spc="-5" dirty="0">
                <a:latin typeface="Abadi" panose="020B0604020104020204" pitchFamily="34" charset="0"/>
                <a:cs typeface="Carlito"/>
              </a:rPr>
              <a:t>of</a:t>
            </a:r>
            <a:r>
              <a:rPr sz="2400" spc="-100" dirty="0">
                <a:latin typeface="Abadi" panose="020B0604020104020204" pitchFamily="34" charset="0"/>
                <a:cs typeface="Carlito"/>
              </a:rPr>
              <a:t> </a:t>
            </a:r>
            <a:r>
              <a:rPr sz="2400" dirty="0">
                <a:latin typeface="Abadi" panose="020B0604020104020204" pitchFamily="34" charset="0"/>
                <a:cs typeface="Carlito"/>
              </a:rPr>
              <a:t>the  </a:t>
            </a:r>
            <a:r>
              <a:rPr sz="2400" spc="-5" dirty="0">
                <a:latin typeface="Abadi" panose="020B0604020104020204" pitchFamily="34" charset="0"/>
                <a:cs typeface="Carlito"/>
              </a:rPr>
              <a:t>time.</a:t>
            </a:r>
            <a:endParaRPr sz="2400" dirty="0">
              <a:latin typeface="Abadi" panose="020B0604020104020204" pitchFamily="34" charset="0"/>
              <a:cs typeface="Carlito"/>
            </a:endParaRPr>
          </a:p>
          <a:p>
            <a:pPr marL="355600" indent="-342900">
              <a:lnSpc>
                <a:spcPts val="2305"/>
              </a:lnSpc>
              <a:spcBef>
                <a:spcPts val="1150"/>
              </a:spcBef>
              <a:buFont typeface="Arial" panose="020B0604020202020204" pitchFamily="34" charset="0"/>
              <a:buChar char="•"/>
            </a:pPr>
            <a:r>
              <a:rPr sz="2400" spc="-5" dirty="0">
                <a:latin typeface="Abadi" panose="020B0604020104020204" pitchFamily="34" charset="0"/>
                <a:cs typeface="Carlito"/>
              </a:rPr>
              <a:t>This </a:t>
            </a:r>
            <a:r>
              <a:rPr sz="2400" dirty="0">
                <a:latin typeface="Abadi" panose="020B0604020104020204" pitchFamily="34" charset="0"/>
                <a:cs typeface="Carlito"/>
              </a:rPr>
              <a:t>means </a:t>
            </a:r>
            <a:r>
              <a:rPr sz="2400" spc="-5" dirty="0">
                <a:latin typeface="Abadi" panose="020B0604020104020204" pitchFamily="34" charset="0"/>
                <a:cs typeface="Carlito"/>
              </a:rPr>
              <a:t>that </a:t>
            </a:r>
            <a:r>
              <a:rPr sz="2400" spc="-20" dirty="0">
                <a:latin typeface="Abadi" panose="020B0604020104020204" pitchFamily="34" charset="0"/>
                <a:cs typeface="Carlito"/>
              </a:rPr>
              <a:t>most </a:t>
            </a:r>
            <a:r>
              <a:rPr sz="2400" dirty="0">
                <a:latin typeface="Abadi" panose="020B0604020104020204" pitchFamily="34" charset="0"/>
                <a:cs typeface="Carlito"/>
              </a:rPr>
              <a:t>of the</a:t>
            </a:r>
            <a:r>
              <a:rPr sz="2400" spc="-85" dirty="0">
                <a:latin typeface="Abadi" panose="020B0604020104020204" pitchFamily="34" charset="0"/>
                <a:cs typeface="Carlito"/>
              </a:rPr>
              <a:t> </a:t>
            </a:r>
            <a:r>
              <a:rPr sz="2400" spc="-5" dirty="0">
                <a:latin typeface="Abadi" panose="020B0604020104020204" pitchFamily="34" charset="0"/>
                <a:cs typeface="Carlito"/>
              </a:rPr>
              <a:t>landing</a:t>
            </a:r>
            <a:r>
              <a:rPr lang="en-US" sz="2400" dirty="0">
                <a:latin typeface="Abadi" panose="020B0604020104020204" pitchFamily="34" charset="0"/>
                <a:cs typeface="Carlito"/>
              </a:rPr>
              <a:t> </a:t>
            </a:r>
            <a:r>
              <a:rPr sz="2400" spc="-20" dirty="0">
                <a:latin typeface="Abadi" panose="020B0604020104020204" pitchFamily="34" charset="0"/>
                <a:cs typeface="Carlito"/>
              </a:rPr>
              <a:t>failures are</a:t>
            </a:r>
            <a:r>
              <a:rPr sz="2400" spc="40" dirty="0">
                <a:latin typeface="Abadi" panose="020B0604020104020204" pitchFamily="34" charset="0"/>
                <a:cs typeface="Carlito"/>
              </a:rPr>
              <a:t> </a:t>
            </a:r>
            <a:r>
              <a:rPr sz="2400" spc="-5" dirty="0">
                <a:latin typeface="Abadi" panose="020B0604020104020204" pitchFamily="34" charset="0"/>
                <a:cs typeface="Carlito"/>
              </a:rPr>
              <a:t>intended.</a:t>
            </a:r>
            <a:endParaRPr sz="2400" dirty="0">
              <a:latin typeface="Abadi" panose="020B0604020104020204" pitchFamily="34" charset="0"/>
              <a:cs typeface="Carlito"/>
            </a:endParaRPr>
          </a:p>
          <a:p>
            <a:pPr marL="355600" marR="337185" indent="-342900">
              <a:lnSpc>
                <a:spcPts val="2200"/>
              </a:lnSpc>
              <a:spcBef>
                <a:spcPts val="1440"/>
              </a:spcBef>
              <a:buFont typeface="Arial" panose="020B0604020202020204" pitchFamily="34" charset="0"/>
              <a:buChar char="•"/>
            </a:pPr>
            <a:r>
              <a:rPr sz="2400" spc="-40" dirty="0">
                <a:latin typeface="Abadi" panose="020B0604020104020204" pitchFamily="34" charset="0"/>
                <a:cs typeface="Carlito"/>
              </a:rPr>
              <a:t>Interestingly, </a:t>
            </a:r>
            <a:r>
              <a:rPr sz="2400" spc="-5" dirty="0">
                <a:latin typeface="Abadi" panose="020B0604020104020204" pitchFamily="34" charset="0"/>
                <a:cs typeface="Carlito"/>
              </a:rPr>
              <a:t>one </a:t>
            </a:r>
            <a:r>
              <a:rPr sz="2400" dirty="0">
                <a:latin typeface="Abadi" panose="020B0604020104020204" pitchFamily="34" charset="0"/>
                <a:cs typeface="Carlito"/>
              </a:rPr>
              <a:t>launch </a:t>
            </a:r>
            <a:r>
              <a:rPr sz="2400" spc="-5" dirty="0">
                <a:latin typeface="Abadi" panose="020B0604020104020204" pitchFamily="34" charset="0"/>
                <a:cs typeface="Carlito"/>
              </a:rPr>
              <a:t>has </a:t>
            </a:r>
            <a:r>
              <a:rPr sz="2400" dirty="0">
                <a:latin typeface="Abadi" panose="020B0604020104020204" pitchFamily="34" charset="0"/>
                <a:cs typeface="Carlito"/>
              </a:rPr>
              <a:t>an  unclear </a:t>
            </a:r>
            <a:r>
              <a:rPr sz="2400" spc="-10" dirty="0">
                <a:latin typeface="Abadi" panose="020B0604020104020204" pitchFamily="34" charset="0"/>
                <a:cs typeface="Carlito"/>
              </a:rPr>
              <a:t>payload </a:t>
            </a:r>
            <a:r>
              <a:rPr sz="2400" spc="-25" dirty="0">
                <a:latin typeface="Abadi" panose="020B0604020104020204" pitchFamily="34" charset="0"/>
                <a:cs typeface="Carlito"/>
              </a:rPr>
              <a:t>status </a:t>
            </a:r>
            <a:r>
              <a:rPr sz="2400" dirty="0">
                <a:latin typeface="Abadi" panose="020B0604020104020204" pitchFamily="34" charset="0"/>
                <a:cs typeface="Carlito"/>
              </a:rPr>
              <a:t>and  </a:t>
            </a:r>
            <a:r>
              <a:rPr sz="2400" spc="-20" dirty="0">
                <a:latin typeface="Abadi" panose="020B0604020104020204" pitchFamily="34" charset="0"/>
                <a:cs typeface="Carlito"/>
              </a:rPr>
              <a:t>unfortunately </a:t>
            </a:r>
            <a:r>
              <a:rPr sz="2400" spc="-5" dirty="0">
                <a:latin typeface="Abadi" panose="020B0604020104020204" pitchFamily="34" charset="0"/>
                <a:cs typeface="Carlito"/>
              </a:rPr>
              <a:t>one </a:t>
            </a:r>
            <a:r>
              <a:rPr sz="2400" spc="-20" dirty="0">
                <a:latin typeface="Abadi" panose="020B0604020104020204" pitchFamily="34" charset="0"/>
                <a:cs typeface="Carlito"/>
              </a:rPr>
              <a:t>failed </a:t>
            </a:r>
            <a:r>
              <a:rPr sz="2400" spc="-5" dirty="0">
                <a:latin typeface="Abadi" panose="020B0604020104020204" pitchFamily="34" charset="0"/>
                <a:cs typeface="Carlito"/>
              </a:rPr>
              <a:t>in</a:t>
            </a:r>
            <a:r>
              <a:rPr lang="en-US" sz="2400" spc="-40" dirty="0">
                <a:latin typeface="Abadi" panose="020B0604020104020204" pitchFamily="34" charset="0"/>
                <a:cs typeface="Carlito"/>
              </a:rPr>
              <a:t> </a:t>
            </a:r>
            <a:r>
              <a:rPr sz="2400" spc="-15" dirty="0">
                <a:latin typeface="Abadi" panose="020B0604020104020204" pitchFamily="34" charset="0"/>
                <a:cs typeface="Carlito"/>
              </a:rPr>
              <a:t>flight.</a:t>
            </a:r>
            <a:endParaRPr sz="2400" dirty="0">
              <a:latin typeface="Abadi" panose="020B0604020104020204" pitchFamily="34" charset="0"/>
              <a:cs typeface="Carlito"/>
            </a:endParaRPr>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1F67EA7-90FD-B8BC-0630-35912756D148}"/>
              </a:ext>
            </a:extLst>
          </p:cNvPr>
          <p:cNvPicPr>
            <a:picLocks noChangeAspect="1"/>
          </p:cNvPicPr>
          <p:nvPr/>
        </p:nvPicPr>
        <p:blipFill>
          <a:blip r:embed="rId3"/>
          <a:stretch>
            <a:fillRect/>
          </a:stretch>
        </p:blipFill>
        <p:spPr>
          <a:xfrm>
            <a:off x="302420" y="1367367"/>
            <a:ext cx="7529730" cy="4347633"/>
          </a:xfrm>
          <a:prstGeom prst="rect">
            <a:avLst/>
          </a:prstGeom>
        </p:spPr>
      </p:pic>
      <p:sp>
        <p:nvSpPr>
          <p:cNvPr id="8" name="TextBox 7">
            <a:extLst>
              <a:ext uri="{FF2B5EF4-FFF2-40B4-BE49-F238E27FC236}">
                <a16:creationId xmlns:a16="http://schemas.microsoft.com/office/drawing/2014/main" id="{FE9D9672-B7B2-2264-8A36-8AA44DACFBAB}"/>
              </a:ext>
            </a:extLst>
          </p:cNvPr>
          <p:cNvSpPr txBox="1"/>
          <p:nvPr/>
        </p:nvSpPr>
        <p:spPr>
          <a:xfrm>
            <a:off x="7832150" y="1364141"/>
            <a:ext cx="3453461" cy="6022161"/>
          </a:xfrm>
          <a:prstGeom prst="rect">
            <a:avLst/>
          </a:prstGeom>
          <a:noFill/>
        </p:spPr>
        <p:txBody>
          <a:bodyPr wrap="square">
            <a:spAutoFit/>
          </a:bodyPr>
          <a:lstStyle/>
          <a:p>
            <a:pPr marL="298450" marR="5080" indent="-285750">
              <a:lnSpc>
                <a:spcPct val="90100"/>
              </a:lnSpc>
              <a:spcBef>
                <a:spcPts val="340"/>
              </a:spcBef>
              <a:buFont typeface="Arial" panose="020B0604020202020204" pitchFamily="34" charset="0"/>
              <a:buChar char="•"/>
            </a:pPr>
            <a:r>
              <a:rPr lang="en-US" sz="2000" spc="-5" dirty="0">
                <a:latin typeface="Abadi" panose="020B0604020104020204" pitchFamily="34" charset="0"/>
                <a:cs typeface="Carlito"/>
              </a:rPr>
              <a:t>This </a:t>
            </a:r>
            <a:r>
              <a:rPr lang="en-US" sz="2000" dirty="0">
                <a:latin typeface="Abadi" panose="020B0604020104020204" pitchFamily="34" charset="0"/>
                <a:cs typeface="Carlito"/>
              </a:rPr>
              <a:t>query </a:t>
            </a:r>
            <a:r>
              <a:rPr lang="en-US" sz="2000" spc="-5" dirty="0">
                <a:latin typeface="Abadi" panose="020B0604020104020204" pitchFamily="34" charset="0"/>
                <a:cs typeface="Carlito"/>
              </a:rPr>
              <a:t>returns </a:t>
            </a:r>
            <a:r>
              <a:rPr lang="en-US" sz="2000" dirty="0">
                <a:latin typeface="Abadi" panose="020B0604020104020204" pitchFamily="34" charset="0"/>
                <a:cs typeface="Carlito"/>
              </a:rPr>
              <a:t>the </a:t>
            </a:r>
            <a:r>
              <a:rPr lang="en-US" sz="2000" spc="-20" dirty="0">
                <a:latin typeface="Abadi" panose="020B0604020104020204" pitchFamily="34" charset="0"/>
                <a:cs typeface="Carlito"/>
              </a:rPr>
              <a:t>booster </a:t>
            </a:r>
            <a:r>
              <a:rPr lang="en-US" sz="2000" spc="-25" dirty="0">
                <a:latin typeface="Abadi" panose="020B0604020104020204" pitchFamily="34" charset="0"/>
                <a:cs typeface="Carlito"/>
              </a:rPr>
              <a:t>versions </a:t>
            </a:r>
            <a:r>
              <a:rPr lang="en-US" sz="2000" spc="-5" dirty="0">
                <a:latin typeface="Abadi" panose="020B0604020104020204" pitchFamily="34" charset="0"/>
                <a:cs typeface="Carlito"/>
              </a:rPr>
              <a:t>that  carried </a:t>
            </a:r>
            <a:r>
              <a:rPr lang="en-US" sz="2000" dirty="0">
                <a:latin typeface="Abadi" panose="020B0604020104020204" pitchFamily="34" charset="0"/>
                <a:cs typeface="Carlito"/>
              </a:rPr>
              <a:t>the </a:t>
            </a:r>
            <a:r>
              <a:rPr lang="en-US" sz="2000" spc="-5" dirty="0">
                <a:latin typeface="Abadi" panose="020B0604020104020204" pitchFamily="34" charset="0"/>
                <a:cs typeface="Carlito"/>
              </a:rPr>
              <a:t>highest </a:t>
            </a:r>
            <a:r>
              <a:rPr lang="en-US" sz="2000" spc="-10" dirty="0">
                <a:latin typeface="Abadi" panose="020B0604020104020204" pitchFamily="34" charset="0"/>
                <a:cs typeface="Carlito"/>
              </a:rPr>
              <a:t>payload </a:t>
            </a:r>
            <a:r>
              <a:rPr lang="en-US" sz="2000" spc="-5" dirty="0">
                <a:latin typeface="Abadi" panose="020B0604020104020204" pitchFamily="34" charset="0"/>
                <a:cs typeface="Carlito"/>
              </a:rPr>
              <a:t>mass of </a:t>
            </a:r>
            <a:r>
              <a:rPr lang="en-US" sz="2000" dirty="0">
                <a:latin typeface="Abadi" panose="020B0604020104020204" pitchFamily="34" charset="0"/>
                <a:cs typeface="Carlito"/>
              </a:rPr>
              <a:t>15600  kg.</a:t>
            </a:r>
          </a:p>
          <a:p>
            <a:pPr marL="298450" marR="71120" indent="-285750">
              <a:lnSpc>
                <a:spcPts val="2200"/>
              </a:lnSpc>
              <a:spcBef>
                <a:spcPts val="1440"/>
              </a:spcBef>
              <a:buFont typeface="Arial" panose="020B0604020202020204" pitchFamily="34" charset="0"/>
              <a:buChar char="•"/>
            </a:pPr>
            <a:r>
              <a:rPr lang="en-US" sz="2000" spc="-5" dirty="0">
                <a:latin typeface="Abadi" panose="020B0604020104020204" pitchFamily="34" charset="0"/>
                <a:cs typeface="Carlito"/>
              </a:rPr>
              <a:t>These </a:t>
            </a:r>
            <a:r>
              <a:rPr lang="en-US" sz="2000" spc="-20" dirty="0">
                <a:latin typeface="Abadi" panose="020B0604020104020204" pitchFamily="34" charset="0"/>
                <a:cs typeface="Carlito"/>
              </a:rPr>
              <a:t>booster </a:t>
            </a:r>
            <a:r>
              <a:rPr lang="en-US" sz="2000" spc="-25" dirty="0">
                <a:latin typeface="Abadi" panose="020B0604020104020204" pitchFamily="34" charset="0"/>
                <a:cs typeface="Carlito"/>
              </a:rPr>
              <a:t>versions </a:t>
            </a:r>
            <a:r>
              <a:rPr lang="en-US" sz="2000" spc="-20" dirty="0">
                <a:latin typeface="Abadi" panose="020B0604020104020204" pitchFamily="34" charset="0"/>
                <a:cs typeface="Carlito"/>
              </a:rPr>
              <a:t>are </a:t>
            </a:r>
            <a:r>
              <a:rPr lang="en-US" sz="2000" spc="-15" dirty="0">
                <a:latin typeface="Abadi" panose="020B0604020104020204" pitchFamily="34" charset="0"/>
                <a:cs typeface="Carlito"/>
              </a:rPr>
              <a:t>very </a:t>
            </a:r>
            <a:r>
              <a:rPr lang="en-US" sz="2000" spc="-5" dirty="0">
                <a:latin typeface="Abadi" panose="020B0604020104020204" pitchFamily="34" charset="0"/>
                <a:cs typeface="Carlito"/>
              </a:rPr>
              <a:t>similar </a:t>
            </a:r>
            <a:r>
              <a:rPr lang="en-US" sz="2000" dirty="0">
                <a:latin typeface="Abadi" panose="020B0604020104020204" pitchFamily="34" charset="0"/>
                <a:cs typeface="Carlito"/>
              </a:rPr>
              <a:t>and  all </a:t>
            </a:r>
            <a:r>
              <a:rPr lang="en-US" sz="2000" spc="-20" dirty="0">
                <a:latin typeface="Abadi" panose="020B0604020104020204" pitchFamily="34" charset="0"/>
                <a:cs typeface="Carlito"/>
              </a:rPr>
              <a:t>are </a:t>
            </a:r>
            <a:r>
              <a:rPr lang="en-US" sz="2000" spc="-5" dirty="0">
                <a:latin typeface="Abadi" panose="020B0604020104020204" pitchFamily="34" charset="0"/>
                <a:cs typeface="Carlito"/>
              </a:rPr>
              <a:t>of </a:t>
            </a:r>
            <a:r>
              <a:rPr lang="en-US" sz="2000" dirty="0">
                <a:latin typeface="Abadi" panose="020B0604020104020204" pitchFamily="34" charset="0"/>
                <a:cs typeface="Carlito"/>
              </a:rPr>
              <a:t>the F9 B5 </a:t>
            </a:r>
            <a:r>
              <a:rPr lang="en-US" sz="2000" spc="-5" dirty="0">
                <a:latin typeface="Abadi" panose="020B0604020104020204" pitchFamily="34" charset="0"/>
                <a:cs typeface="Carlito"/>
              </a:rPr>
              <a:t>B10xx.x</a:t>
            </a:r>
            <a:r>
              <a:rPr lang="en-US" sz="2000" spc="-140" dirty="0">
                <a:latin typeface="Abadi" panose="020B0604020104020204" pitchFamily="34" charset="0"/>
                <a:cs typeface="Carlito"/>
              </a:rPr>
              <a:t> </a:t>
            </a:r>
            <a:r>
              <a:rPr lang="en-US" sz="2000" spc="-45" dirty="0">
                <a:latin typeface="Abadi" panose="020B0604020104020204" pitchFamily="34" charset="0"/>
                <a:cs typeface="Carlito"/>
              </a:rPr>
              <a:t>variety.</a:t>
            </a:r>
            <a:endParaRPr lang="en-US" sz="2000" dirty="0">
              <a:latin typeface="Abadi" panose="020B0604020104020204" pitchFamily="34" charset="0"/>
              <a:cs typeface="Carlito"/>
            </a:endParaRPr>
          </a:p>
          <a:p>
            <a:pPr marL="298450" marR="27305" indent="-285750">
              <a:lnSpc>
                <a:spcPts val="2210"/>
              </a:lnSpc>
              <a:spcBef>
                <a:spcPts val="1395"/>
              </a:spcBef>
              <a:buFont typeface="Arial" panose="020B0604020202020204" pitchFamily="34" charset="0"/>
              <a:buChar char="•"/>
            </a:pPr>
            <a:r>
              <a:rPr lang="en-US" sz="2000" spc="-5" dirty="0">
                <a:latin typeface="Abadi" panose="020B0604020104020204" pitchFamily="34" charset="0"/>
                <a:cs typeface="Carlito"/>
              </a:rPr>
              <a:t>This </a:t>
            </a:r>
            <a:r>
              <a:rPr lang="en-US" sz="2000" spc="-25" dirty="0">
                <a:latin typeface="Abadi" panose="020B0604020104020204" pitchFamily="34" charset="0"/>
                <a:cs typeface="Carlito"/>
              </a:rPr>
              <a:t>likely </a:t>
            </a:r>
            <a:r>
              <a:rPr lang="en-US" sz="2000" spc="-20" dirty="0">
                <a:latin typeface="Abadi" panose="020B0604020104020204" pitchFamily="34" charset="0"/>
                <a:cs typeface="Carlito"/>
              </a:rPr>
              <a:t>indicates </a:t>
            </a:r>
            <a:r>
              <a:rPr lang="en-US" sz="2000" spc="-10" dirty="0">
                <a:latin typeface="Abadi" panose="020B0604020104020204" pitchFamily="34" charset="0"/>
                <a:cs typeface="Carlito"/>
              </a:rPr>
              <a:t>payload </a:t>
            </a:r>
            <a:r>
              <a:rPr lang="en-US" sz="2000" spc="-5" dirty="0">
                <a:latin typeface="Abadi" panose="020B0604020104020204" pitchFamily="34" charset="0"/>
                <a:cs typeface="Carlito"/>
              </a:rPr>
              <a:t>mass </a:t>
            </a:r>
            <a:r>
              <a:rPr lang="en-US" sz="2000" spc="-25" dirty="0">
                <a:latin typeface="Abadi" panose="020B0604020104020204" pitchFamily="34" charset="0"/>
                <a:cs typeface="Carlito"/>
              </a:rPr>
              <a:t>correlates  </a:t>
            </a:r>
            <a:r>
              <a:rPr lang="en-US" sz="2000" spc="-5" dirty="0">
                <a:latin typeface="Abadi" panose="020B0604020104020204" pitchFamily="34" charset="0"/>
                <a:cs typeface="Carlito"/>
              </a:rPr>
              <a:t>with </a:t>
            </a:r>
            <a:r>
              <a:rPr lang="en-US" sz="2000" dirty="0">
                <a:latin typeface="Abadi" panose="020B0604020104020204" pitchFamily="34" charset="0"/>
                <a:cs typeface="Carlito"/>
              </a:rPr>
              <a:t>the </a:t>
            </a:r>
            <a:r>
              <a:rPr lang="en-US" sz="2000" spc="-20" dirty="0">
                <a:latin typeface="Abadi" panose="020B0604020104020204" pitchFamily="34" charset="0"/>
                <a:cs typeface="Carlito"/>
              </a:rPr>
              <a:t>booster </a:t>
            </a:r>
            <a:r>
              <a:rPr lang="en-US" sz="2000" spc="-25" dirty="0">
                <a:latin typeface="Abadi" panose="020B0604020104020204" pitchFamily="34" charset="0"/>
                <a:cs typeface="Carlito"/>
              </a:rPr>
              <a:t>version </a:t>
            </a:r>
            <a:r>
              <a:rPr lang="en-US" sz="2000" spc="-5" dirty="0">
                <a:latin typeface="Abadi" panose="020B0604020104020204" pitchFamily="34" charset="0"/>
                <a:cs typeface="Carlito"/>
              </a:rPr>
              <a:t>that is</a:t>
            </a:r>
            <a:r>
              <a:rPr lang="en-US" sz="2000" spc="15" dirty="0">
                <a:latin typeface="Abadi" panose="020B0604020104020204" pitchFamily="34" charset="0"/>
                <a:cs typeface="Carlito"/>
              </a:rPr>
              <a:t> </a:t>
            </a:r>
            <a:r>
              <a:rPr lang="en-US" sz="2000" spc="-5" dirty="0">
                <a:latin typeface="Abadi" panose="020B0604020104020204" pitchFamily="34" charset="0"/>
                <a:cs typeface="Carlito"/>
              </a:rPr>
              <a:t>used.</a:t>
            </a:r>
          </a:p>
          <a:p>
            <a:pPr marL="298450" marR="27305" indent="-285750">
              <a:lnSpc>
                <a:spcPts val="2210"/>
              </a:lnSpc>
              <a:spcBef>
                <a:spcPts val="1395"/>
              </a:spcBef>
              <a:buFont typeface="Arial" panose="020B0604020202020204" pitchFamily="34" charset="0"/>
              <a:buChar char="•"/>
            </a:pPr>
            <a:r>
              <a:rPr lang="en-US" sz="2000" dirty="0">
                <a:latin typeface="Abadi" panose="020B0604020104020204" pitchFamily="34" charset="0"/>
              </a:rPr>
              <a:t>I determined the booster that have carried the maximum payload using a subquery in the </a:t>
            </a:r>
            <a:r>
              <a:rPr lang="en-US" sz="2000" b="1" dirty="0">
                <a:latin typeface="Abadi" panose="020B0604020104020204" pitchFamily="34" charset="0"/>
              </a:rPr>
              <a:t>WHERE</a:t>
            </a:r>
            <a:r>
              <a:rPr lang="en-US" sz="2000" dirty="0">
                <a:latin typeface="Abadi" panose="020B0604020104020204" pitchFamily="34" charset="0"/>
              </a:rPr>
              <a:t> clause and the </a:t>
            </a:r>
            <a:r>
              <a:rPr lang="en-US" sz="2000" b="1" dirty="0">
                <a:latin typeface="Abadi" panose="020B0604020104020204" pitchFamily="34" charset="0"/>
              </a:rPr>
              <a:t>MAX() </a:t>
            </a:r>
            <a:r>
              <a:rPr lang="en-US" sz="2000" dirty="0">
                <a:latin typeface="Abadi" panose="020B0604020104020204" pitchFamily="34" charset="0"/>
              </a:rPr>
              <a:t>function.</a:t>
            </a:r>
          </a:p>
          <a:p>
            <a:pPr marL="12700" marR="27305">
              <a:lnSpc>
                <a:spcPts val="2210"/>
              </a:lnSpc>
              <a:spcBef>
                <a:spcPts val="1395"/>
              </a:spcBef>
            </a:pPr>
            <a:endParaRPr lang="en-US" sz="2000" dirty="0">
              <a:latin typeface="Abadi" panose="020B0604020104020204" pitchFamily="34" charset="0"/>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BF33DD5-575E-3A29-7C55-84878D82C030}"/>
              </a:ext>
            </a:extLst>
          </p:cNvPr>
          <p:cNvPicPr>
            <a:picLocks noChangeAspect="1"/>
          </p:cNvPicPr>
          <p:nvPr/>
        </p:nvPicPr>
        <p:blipFill>
          <a:blip r:embed="rId3"/>
          <a:stretch>
            <a:fillRect/>
          </a:stretch>
        </p:blipFill>
        <p:spPr>
          <a:xfrm>
            <a:off x="440313" y="1423987"/>
            <a:ext cx="6864495" cy="3636385"/>
          </a:xfrm>
          <a:prstGeom prst="rect">
            <a:avLst/>
          </a:prstGeom>
        </p:spPr>
      </p:pic>
      <p:sp>
        <p:nvSpPr>
          <p:cNvPr id="8" name="TextBox 7">
            <a:extLst>
              <a:ext uri="{FF2B5EF4-FFF2-40B4-BE49-F238E27FC236}">
                <a16:creationId xmlns:a16="http://schemas.microsoft.com/office/drawing/2014/main" id="{1F09DDEB-3A5C-075F-1440-4146854EFDA1}"/>
              </a:ext>
            </a:extLst>
          </p:cNvPr>
          <p:cNvSpPr txBox="1"/>
          <p:nvPr/>
        </p:nvSpPr>
        <p:spPr>
          <a:xfrm>
            <a:off x="7304808" y="1545769"/>
            <a:ext cx="4672227" cy="3888244"/>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000" dirty="0">
                <a:latin typeface="Abadi" panose="020B0604020104020204" pitchFamily="34" charset="0"/>
              </a:rPr>
              <a:t>I used a combinations of the </a:t>
            </a:r>
            <a:r>
              <a:rPr lang="en-US" sz="2000" b="1" dirty="0">
                <a:latin typeface="Abadi" panose="020B0604020104020204" pitchFamily="34" charset="0"/>
              </a:rPr>
              <a:t>WHERE</a:t>
            </a:r>
            <a:r>
              <a:rPr lang="en-US" sz="2000" dirty="0">
                <a:latin typeface="Abadi" panose="020B0604020104020204" pitchFamily="34" charset="0"/>
              </a:rPr>
              <a:t> clause, </a:t>
            </a:r>
            <a:r>
              <a:rPr lang="en-US" sz="2000" b="1" dirty="0">
                <a:latin typeface="Abadi" panose="020B0604020104020204" pitchFamily="34" charset="0"/>
              </a:rPr>
              <a:t>LIKE</a:t>
            </a:r>
            <a:r>
              <a:rPr lang="en-US" sz="2000" dirty="0">
                <a:latin typeface="Abadi" panose="020B0604020104020204" pitchFamily="34" charset="0"/>
              </a:rPr>
              <a:t>, </a:t>
            </a:r>
            <a:r>
              <a:rPr lang="en-US" sz="2000" b="1" dirty="0">
                <a:latin typeface="Abadi" panose="020B0604020104020204" pitchFamily="34" charset="0"/>
              </a:rPr>
              <a:t>AND</a:t>
            </a:r>
            <a:r>
              <a:rPr lang="en-US" sz="2000" dirty="0">
                <a:latin typeface="Abadi" panose="020B0604020104020204" pitchFamily="34" charset="0"/>
              </a:rPr>
              <a:t>, and </a:t>
            </a:r>
            <a:r>
              <a:rPr lang="en-US" sz="2000" b="1" dirty="0">
                <a:latin typeface="Abadi" panose="020B0604020104020204" pitchFamily="34" charset="0"/>
              </a:rPr>
              <a:t>BETWEEN</a:t>
            </a:r>
            <a:r>
              <a:rPr lang="en-US" sz="2000" dirty="0">
                <a:latin typeface="Abadi" panose="020B0604020104020204" pitchFamily="34" charset="0"/>
              </a:rPr>
              <a:t> conditions to filter for failed landing outcomes in drone ship, their booster versions, and launch site names for year 2015</a:t>
            </a:r>
          </a:p>
          <a:p>
            <a:pPr marL="298450" marR="5080" indent="-285750">
              <a:lnSpc>
                <a:spcPct val="90000"/>
              </a:lnSpc>
              <a:spcBef>
                <a:spcPts val="340"/>
              </a:spcBef>
              <a:buFont typeface="Arial" panose="020B0604020202020204" pitchFamily="34" charset="0"/>
              <a:buChar char="•"/>
            </a:pPr>
            <a:r>
              <a:rPr lang="en-US" sz="2000" spc="-5" dirty="0">
                <a:latin typeface="Abadi" panose="020B0604020104020204" pitchFamily="34" charset="0"/>
                <a:cs typeface="Carlito"/>
              </a:rPr>
              <a:t>This </a:t>
            </a:r>
            <a:r>
              <a:rPr lang="en-US" sz="2000" dirty="0">
                <a:latin typeface="Abadi" panose="020B0604020104020204" pitchFamily="34" charset="0"/>
                <a:cs typeface="Carlito"/>
              </a:rPr>
              <a:t>query </a:t>
            </a:r>
            <a:r>
              <a:rPr lang="en-US" sz="2000" spc="-5" dirty="0">
                <a:latin typeface="Abadi" panose="020B0604020104020204" pitchFamily="34" charset="0"/>
                <a:cs typeface="Carlito"/>
              </a:rPr>
              <a:t>returns </a:t>
            </a:r>
            <a:r>
              <a:rPr lang="en-US" sz="2000" dirty="0">
                <a:latin typeface="Abadi" panose="020B0604020104020204" pitchFamily="34" charset="0"/>
                <a:cs typeface="Carlito"/>
              </a:rPr>
              <a:t>the </a:t>
            </a:r>
            <a:r>
              <a:rPr lang="en-US" sz="2000" spc="-10" dirty="0">
                <a:latin typeface="Abadi" panose="020B0604020104020204" pitchFamily="34" charset="0"/>
                <a:cs typeface="Carlito"/>
              </a:rPr>
              <a:t>Booster </a:t>
            </a:r>
            <a:r>
              <a:rPr lang="en-US" sz="2000" spc="-40" dirty="0">
                <a:latin typeface="Abadi" panose="020B0604020104020204" pitchFamily="34" charset="0"/>
                <a:cs typeface="Carlito"/>
              </a:rPr>
              <a:t>Version, Landing Outcome</a:t>
            </a:r>
            <a:r>
              <a:rPr lang="en-US" sz="2000" spc="-5" dirty="0">
                <a:latin typeface="Abadi" panose="020B0604020104020204" pitchFamily="34" charset="0"/>
                <a:cs typeface="Carlito"/>
              </a:rPr>
              <a:t>, </a:t>
            </a:r>
            <a:r>
              <a:rPr lang="en-US" sz="2000" dirty="0">
                <a:latin typeface="Abadi" panose="020B0604020104020204" pitchFamily="34" charset="0"/>
                <a:cs typeface="Carlito"/>
              </a:rPr>
              <a:t>and </a:t>
            </a:r>
            <a:r>
              <a:rPr lang="en-US" sz="2000" spc="-5" dirty="0">
                <a:latin typeface="Abadi" panose="020B0604020104020204" pitchFamily="34" charset="0"/>
                <a:cs typeface="Carlito"/>
              </a:rPr>
              <a:t>Launch </a:t>
            </a:r>
            <a:r>
              <a:rPr lang="en-US" sz="2000" spc="-20" dirty="0">
                <a:latin typeface="Abadi" panose="020B0604020104020204" pitchFamily="34" charset="0"/>
                <a:cs typeface="Carlito"/>
              </a:rPr>
              <a:t>site </a:t>
            </a:r>
            <a:r>
              <a:rPr lang="en-US" sz="2000" spc="-5" dirty="0">
                <a:latin typeface="Abadi" panose="020B0604020104020204" pitchFamily="34" charset="0"/>
                <a:cs typeface="Carlito"/>
              </a:rPr>
              <a:t>of </a:t>
            </a:r>
            <a:r>
              <a:rPr lang="en-US" sz="2000" dirty="0">
                <a:latin typeface="Abadi" panose="020B0604020104020204" pitchFamily="34" charset="0"/>
                <a:cs typeface="Carlito"/>
              </a:rPr>
              <a:t>2015  launches </a:t>
            </a:r>
            <a:r>
              <a:rPr lang="en-US" sz="2000" spc="-10" dirty="0">
                <a:latin typeface="Abadi" panose="020B0604020104020204" pitchFamily="34" charset="0"/>
                <a:cs typeface="Carlito"/>
              </a:rPr>
              <a:t>where </a:t>
            </a:r>
            <a:r>
              <a:rPr lang="en-US" sz="2000" spc="-25" dirty="0">
                <a:latin typeface="Abadi" panose="020B0604020104020204" pitchFamily="34" charset="0"/>
                <a:cs typeface="Carlito"/>
              </a:rPr>
              <a:t>stage </a:t>
            </a:r>
            <a:r>
              <a:rPr lang="en-US" sz="2000" dirty="0">
                <a:latin typeface="Abadi" panose="020B0604020104020204" pitchFamily="34" charset="0"/>
                <a:cs typeface="Carlito"/>
              </a:rPr>
              <a:t>1 </a:t>
            </a:r>
            <a:r>
              <a:rPr lang="en-US" sz="2000" spc="-20" dirty="0">
                <a:latin typeface="Abadi" panose="020B0604020104020204" pitchFamily="34" charset="0"/>
                <a:cs typeface="Carlito"/>
              </a:rPr>
              <a:t>failed </a:t>
            </a:r>
            <a:r>
              <a:rPr lang="en-US" sz="2000" spc="-15" dirty="0">
                <a:latin typeface="Abadi" panose="020B0604020104020204" pitchFamily="34" charset="0"/>
                <a:cs typeface="Carlito"/>
              </a:rPr>
              <a:t>to </a:t>
            </a:r>
            <a:r>
              <a:rPr lang="en-US" sz="2000" spc="-5" dirty="0">
                <a:latin typeface="Abadi" panose="020B0604020104020204" pitchFamily="34" charset="0"/>
                <a:cs typeface="Carlito"/>
              </a:rPr>
              <a:t>land  on </a:t>
            </a:r>
            <a:r>
              <a:rPr lang="en-US" sz="2000" dirty="0">
                <a:latin typeface="Abadi" panose="020B0604020104020204" pitchFamily="34" charset="0"/>
                <a:cs typeface="Carlito"/>
              </a:rPr>
              <a:t>a </a:t>
            </a:r>
            <a:r>
              <a:rPr lang="en-US" sz="2000" spc="-20" dirty="0">
                <a:latin typeface="Abadi" panose="020B0604020104020204" pitchFamily="34" charset="0"/>
                <a:cs typeface="Carlito"/>
              </a:rPr>
              <a:t>drone</a:t>
            </a:r>
            <a:r>
              <a:rPr lang="en-US" sz="2000" spc="-80" dirty="0">
                <a:latin typeface="Abadi" panose="020B0604020104020204" pitchFamily="34" charset="0"/>
                <a:cs typeface="Carlito"/>
              </a:rPr>
              <a:t> </a:t>
            </a:r>
            <a:r>
              <a:rPr lang="en-US" sz="2000" spc="-5" dirty="0">
                <a:latin typeface="Abadi" panose="020B0604020104020204" pitchFamily="34" charset="0"/>
                <a:cs typeface="Carlito"/>
              </a:rPr>
              <a:t>ship.</a:t>
            </a:r>
            <a:endParaRPr lang="en-US" sz="2000" dirty="0">
              <a:latin typeface="Abadi" panose="020B0604020104020204" pitchFamily="34" charset="0"/>
              <a:cs typeface="Carlito"/>
            </a:endParaRPr>
          </a:p>
          <a:p>
            <a:pPr marL="298450" marR="5080" indent="-285750">
              <a:lnSpc>
                <a:spcPct val="90000"/>
              </a:lnSpc>
              <a:spcBef>
                <a:spcPts val="340"/>
              </a:spcBef>
              <a:buFont typeface="Arial" panose="020B0604020202020204" pitchFamily="34" charset="0"/>
              <a:buChar char="•"/>
            </a:pPr>
            <a:r>
              <a:rPr lang="en-US" sz="2000" spc="-20" dirty="0">
                <a:latin typeface="Abadi" panose="020B0604020104020204" pitchFamily="34" charset="0"/>
                <a:cs typeface="Carlito"/>
              </a:rPr>
              <a:t>There were two </a:t>
            </a:r>
            <a:r>
              <a:rPr lang="en-US" sz="2000" spc="-5" dirty="0">
                <a:latin typeface="Abadi" panose="020B0604020104020204" pitchFamily="34" charset="0"/>
                <a:cs typeface="Carlito"/>
              </a:rPr>
              <a:t>such</a:t>
            </a:r>
            <a:r>
              <a:rPr lang="en-US" sz="2000" spc="-50" dirty="0">
                <a:latin typeface="Abadi" panose="020B0604020104020204" pitchFamily="34" charset="0"/>
                <a:cs typeface="Carlito"/>
              </a:rPr>
              <a:t> </a:t>
            </a:r>
            <a:r>
              <a:rPr lang="en-US" sz="2000" spc="-5" dirty="0">
                <a:latin typeface="Abadi" panose="020B0604020104020204" pitchFamily="34" charset="0"/>
                <a:cs typeface="Carlito"/>
              </a:rPr>
              <a:t>occurrences.</a:t>
            </a:r>
            <a:endParaRPr lang="en-US" sz="2000" dirty="0">
              <a:latin typeface="Abadi" panose="020B0604020104020204" pitchFamily="34" charset="0"/>
              <a:cs typeface="Carlito"/>
            </a:endParaRPr>
          </a:p>
          <a:p>
            <a:pPr marL="285750" indent="-285750">
              <a:lnSpc>
                <a:spcPct val="100000"/>
              </a:lnSpc>
              <a:spcBef>
                <a:spcPts val="1400"/>
              </a:spcBef>
              <a:buFont typeface="Arial" panose="020B0604020202020204" pitchFamily="34" charset="0"/>
              <a:buChar char="•"/>
            </a:pPr>
            <a:endParaRPr lang="en-US" sz="2000"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34D56C8-08D9-1871-31F2-91D4F418D258}"/>
              </a:ext>
            </a:extLst>
          </p:cNvPr>
          <p:cNvPicPr>
            <a:picLocks noChangeAspect="1"/>
          </p:cNvPicPr>
          <p:nvPr/>
        </p:nvPicPr>
        <p:blipFill>
          <a:blip r:embed="rId3"/>
          <a:stretch>
            <a:fillRect/>
          </a:stretch>
        </p:blipFill>
        <p:spPr>
          <a:xfrm>
            <a:off x="770010" y="1439574"/>
            <a:ext cx="7080015" cy="3978852"/>
          </a:xfrm>
          <a:prstGeom prst="rect">
            <a:avLst/>
          </a:prstGeom>
        </p:spPr>
      </p:pic>
      <p:sp>
        <p:nvSpPr>
          <p:cNvPr id="7" name="Content Placeholder 4">
            <a:extLst>
              <a:ext uri="{FF2B5EF4-FFF2-40B4-BE49-F238E27FC236}">
                <a16:creationId xmlns:a16="http://schemas.microsoft.com/office/drawing/2014/main" id="{F718B6B2-6A66-2219-1524-3313F1C39B05}"/>
              </a:ext>
            </a:extLst>
          </p:cNvPr>
          <p:cNvSpPr txBox="1">
            <a:spLocks/>
          </p:cNvSpPr>
          <p:nvPr/>
        </p:nvSpPr>
        <p:spPr>
          <a:xfrm>
            <a:off x="7850025" y="15543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2017-03-20.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Summary(Cont.)</a:t>
            </a:r>
            <a:endParaRPr lang="en-US" dirty="0">
              <a:solidFill>
                <a:srgbClr val="0B49CB"/>
              </a:solidFill>
            </a:endParaRPr>
          </a:p>
        </p:txBody>
      </p:sp>
      <p:sp>
        <p:nvSpPr>
          <p:cNvPr id="3" name="TextBox 2">
            <a:extLst>
              <a:ext uri="{FF2B5EF4-FFF2-40B4-BE49-F238E27FC236}">
                <a16:creationId xmlns:a16="http://schemas.microsoft.com/office/drawing/2014/main" id="{18B2A9D2-BA04-D8BF-0A64-4F40EE0D4AA6}"/>
              </a:ext>
            </a:extLst>
          </p:cNvPr>
          <p:cNvSpPr txBox="1"/>
          <p:nvPr/>
        </p:nvSpPr>
        <p:spPr>
          <a:xfrm>
            <a:off x="770011" y="1351345"/>
            <a:ext cx="10161226" cy="4674228"/>
          </a:xfrm>
          <a:prstGeom prst="rect">
            <a:avLst/>
          </a:prstGeom>
          <a:noFill/>
        </p:spPr>
        <p:txBody>
          <a:bodyPr wrap="square">
            <a:spAutoFit/>
          </a:bodyPr>
          <a:lstStyle/>
          <a:p>
            <a:pPr marL="241300" marR="142875" indent="-228600">
              <a:lnSpc>
                <a:spcPct val="90000"/>
              </a:lnSpc>
              <a:spcBef>
                <a:spcPts val="359"/>
              </a:spcBef>
              <a:buFont typeface="Arial"/>
              <a:buChar char="•"/>
              <a:tabLst>
                <a:tab pos="240665" algn="l"/>
                <a:tab pos="241300" algn="l"/>
              </a:tabLst>
            </a:pPr>
            <a:r>
              <a:rPr lang="en-US" sz="2400" spc="-20" dirty="0">
                <a:latin typeface="Carlito"/>
                <a:cs typeface="Carlito"/>
              </a:rPr>
              <a:t>Collected </a:t>
            </a:r>
            <a:r>
              <a:rPr lang="en-US" sz="2400" spc="-35" dirty="0">
                <a:latin typeface="Carlito"/>
                <a:cs typeface="Carlito"/>
              </a:rPr>
              <a:t>data </a:t>
            </a:r>
            <a:r>
              <a:rPr lang="en-US" sz="2400" spc="-20" dirty="0">
                <a:latin typeface="Carlito"/>
                <a:cs typeface="Carlito"/>
              </a:rPr>
              <a:t>from </a:t>
            </a:r>
            <a:r>
              <a:rPr lang="en-US" sz="2400" spc="-15" dirty="0">
                <a:latin typeface="Carlito"/>
                <a:cs typeface="Carlito"/>
              </a:rPr>
              <a:t>public SpaceX </a:t>
            </a:r>
            <a:r>
              <a:rPr lang="en-US" sz="2400" spc="-5" dirty="0">
                <a:latin typeface="Carlito"/>
                <a:cs typeface="Carlito"/>
              </a:rPr>
              <a:t>API and </a:t>
            </a:r>
            <a:r>
              <a:rPr lang="en-US" sz="2400" spc="-10" dirty="0">
                <a:latin typeface="Carlito"/>
                <a:cs typeface="Carlito"/>
              </a:rPr>
              <a:t>SpaceX </a:t>
            </a:r>
            <a:r>
              <a:rPr lang="en-US" sz="2400" spc="-5" dirty="0">
                <a:latin typeface="Carlito"/>
                <a:cs typeface="Carlito"/>
              </a:rPr>
              <a:t>Wikipedia </a:t>
            </a:r>
            <a:r>
              <a:rPr lang="en-US" sz="2400" spc="-20" dirty="0">
                <a:latin typeface="Carlito"/>
                <a:cs typeface="Carlito"/>
              </a:rPr>
              <a:t>page. </a:t>
            </a:r>
            <a:r>
              <a:rPr lang="en-US" sz="2400" spc="-25" dirty="0">
                <a:latin typeface="Carlito"/>
                <a:cs typeface="Carlito"/>
              </a:rPr>
              <a:t>Created </a:t>
            </a:r>
            <a:r>
              <a:rPr lang="en-US" sz="2400" spc="-5" dirty="0">
                <a:latin typeface="Carlito"/>
                <a:cs typeface="Carlito"/>
              </a:rPr>
              <a:t>labels  </a:t>
            </a:r>
            <a:r>
              <a:rPr lang="en-US" sz="2400" spc="-20" dirty="0">
                <a:latin typeface="Carlito"/>
                <a:cs typeface="Carlito"/>
              </a:rPr>
              <a:t>column </a:t>
            </a:r>
            <a:r>
              <a:rPr lang="en-US" sz="2400" spc="-35" dirty="0">
                <a:latin typeface="Carlito"/>
                <a:cs typeface="Carlito"/>
              </a:rPr>
              <a:t>‘class’ </a:t>
            </a:r>
            <a:r>
              <a:rPr lang="en-US" sz="2400" spc="-5" dirty="0">
                <a:latin typeface="Carlito"/>
                <a:cs typeface="Carlito"/>
              </a:rPr>
              <a:t>which classifies </a:t>
            </a:r>
            <a:r>
              <a:rPr lang="en-US" sz="2400" spc="-20" dirty="0">
                <a:latin typeface="Carlito"/>
                <a:cs typeface="Carlito"/>
              </a:rPr>
              <a:t>successful </a:t>
            </a:r>
            <a:r>
              <a:rPr lang="en-US" sz="2400" spc="-5" dirty="0">
                <a:latin typeface="Carlito"/>
                <a:cs typeface="Carlito"/>
              </a:rPr>
              <a:t>landings. </a:t>
            </a:r>
            <a:r>
              <a:rPr lang="en-US" sz="2400" spc="-20" dirty="0">
                <a:latin typeface="Carlito"/>
                <a:cs typeface="Carlito"/>
              </a:rPr>
              <a:t>Explored </a:t>
            </a:r>
            <a:r>
              <a:rPr lang="en-US" sz="2400" spc="-35" dirty="0">
                <a:latin typeface="Carlito"/>
                <a:cs typeface="Carlito"/>
              </a:rPr>
              <a:t>data </a:t>
            </a:r>
            <a:r>
              <a:rPr lang="en-US" sz="2400" spc="-10" dirty="0">
                <a:latin typeface="Carlito"/>
                <a:cs typeface="Carlito"/>
              </a:rPr>
              <a:t>using </a:t>
            </a:r>
            <a:r>
              <a:rPr lang="en-US" sz="2400" dirty="0">
                <a:latin typeface="Carlito"/>
                <a:cs typeface="Carlito"/>
              </a:rPr>
              <a:t>SQL,  </a:t>
            </a:r>
            <a:r>
              <a:rPr lang="en-US" sz="2400" spc="-20" dirty="0">
                <a:latin typeface="Carlito"/>
                <a:cs typeface="Carlito"/>
              </a:rPr>
              <a:t>visualization, </a:t>
            </a:r>
            <a:r>
              <a:rPr lang="en-US" sz="2400" spc="-25" dirty="0">
                <a:latin typeface="Carlito"/>
                <a:cs typeface="Carlito"/>
              </a:rPr>
              <a:t>folium </a:t>
            </a:r>
            <a:r>
              <a:rPr lang="en-US" sz="2400" spc="-15" dirty="0">
                <a:latin typeface="Carlito"/>
                <a:cs typeface="Carlito"/>
              </a:rPr>
              <a:t>maps, </a:t>
            </a:r>
            <a:r>
              <a:rPr lang="en-US" sz="2400" spc="-5" dirty="0">
                <a:latin typeface="Carlito"/>
                <a:cs typeface="Carlito"/>
              </a:rPr>
              <a:t>and </a:t>
            </a:r>
            <a:r>
              <a:rPr lang="en-US" sz="2400" spc="-15" dirty="0">
                <a:latin typeface="Carlito"/>
                <a:cs typeface="Carlito"/>
              </a:rPr>
              <a:t>dashboards. </a:t>
            </a:r>
            <a:r>
              <a:rPr lang="en-US" sz="2400" spc="-25" dirty="0">
                <a:latin typeface="Carlito"/>
                <a:cs typeface="Carlito"/>
              </a:rPr>
              <a:t>Gathered </a:t>
            </a:r>
            <a:r>
              <a:rPr lang="en-US" sz="2400" spc="-30" dirty="0">
                <a:latin typeface="Carlito"/>
                <a:cs typeface="Carlito"/>
              </a:rPr>
              <a:t>relevant </a:t>
            </a:r>
            <a:r>
              <a:rPr lang="en-US" sz="2400" spc="-20" dirty="0">
                <a:latin typeface="Carlito"/>
                <a:cs typeface="Carlito"/>
              </a:rPr>
              <a:t>columns </a:t>
            </a:r>
            <a:r>
              <a:rPr lang="en-US" sz="2400" spc="-30" dirty="0">
                <a:latin typeface="Carlito"/>
                <a:cs typeface="Carlito"/>
              </a:rPr>
              <a:t>to </a:t>
            </a:r>
            <a:r>
              <a:rPr lang="en-US" sz="2400" spc="-5" dirty="0">
                <a:latin typeface="Carlito"/>
                <a:cs typeface="Carlito"/>
              </a:rPr>
              <a:t>be </a:t>
            </a:r>
            <a:r>
              <a:rPr lang="en-US" sz="2400" spc="-10" dirty="0">
                <a:latin typeface="Carlito"/>
                <a:cs typeface="Carlito"/>
              </a:rPr>
              <a:t>used </a:t>
            </a:r>
            <a:r>
              <a:rPr lang="en-US" sz="2400" spc="-5" dirty="0">
                <a:latin typeface="Carlito"/>
                <a:cs typeface="Carlito"/>
              </a:rPr>
              <a:t>as  </a:t>
            </a:r>
            <a:r>
              <a:rPr lang="en-US" sz="2400" spc="-30" dirty="0">
                <a:latin typeface="Carlito"/>
                <a:cs typeface="Carlito"/>
              </a:rPr>
              <a:t>features. </a:t>
            </a:r>
            <a:r>
              <a:rPr lang="en-US" sz="2400" spc="-20" dirty="0">
                <a:latin typeface="Carlito"/>
                <a:cs typeface="Carlito"/>
              </a:rPr>
              <a:t>Changed </a:t>
            </a:r>
            <a:r>
              <a:rPr lang="en-US" sz="2400" spc="-5" dirty="0">
                <a:latin typeface="Carlito"/>
                <a:cs typeface="Carlito"/>
              </a:rPr>
              <a:t>all </a:t>
            </a:r>
            <a:r>
              <a:rPr lang="en-US" sz="2400" spc="-25" dirty="0">
                <a:latin typeface="Carlito"/>
                <a:cs typeface="Carlito"/>
              </a:rPr>
              <a:t>categorical </a:t>
            </a:r>
            <a:r>
              <a:rPr lang="en-US" sz="2400" spc="-20" dirty="0">
                <a:latin typeface="Carlito"/>
                <a:cs typeface="Carlito"/>
              </a:rPr>
              <a:t>variables </a:t>
            </a:r>
            <a:r>
              <a:rPr lang="en-US" sz="2400" spc="-30" dirty="0">
                <a:latin typeface="Carlito"/>
                <a:cs typeface="Carlito"/>
              </a:rPr>
              <a:t>to </a:t>
            </a:r>
            <a:r>
              <a:rPr lang="en-US" sz="2400" spc="-5" dirty="0">
                <a:latin typeface="Carlito"/>
                <a:cs typeface="Carlito"/>
              </a:rPr>
              <a:t>binary </a:t>
            </a:r>
            <a:r>
              <a:rPr lang="en-US" sz="2400" spc="-15" dirty="0">
                <a:latin typeface="Carlito"/>
                <a:cs typeface="Carlito"/>
              </a:rPr>
              <a:t>using </a:t>
            </a:r>
            <a:r>
              <a:rPr lang="en-US" sz="2400" spc="-5" dirty="0">
                <a:latin typeface="Carlito"/>
                <a:cs typeface="Carlito"/>
              </a:rPr>
              <a:t>one hot </a:t>
            </a:r>
            <a:r>
              <a:rPr lang="en-US" sz="2400" spc="-20" dirty="0">
                <a:latin typeface="Carlito"/>
                <a:cs typeface="Carlito"/>
              </a:rPr>
              <a:t>encoding.  </a:t>
            </a:r>
            <a:r>
              <a:rPr lang="en-US" sz="2400" spc="-25" dirty="0">
                <a:latin typeface="Carlito"/>
                <a:cs typeface="Carlito"/>
              </a:rPr>
              <a:t>Standardized </a:t>
            </a:r>
            <a:r>
              <a:rPr lang="en-US" sz="2400" spc="-35" dirty="0">
                <a:latin typeface="Carlito"/>
                <a:cs typeface="Carlito"/>
              </a:rPr>
              <a:t>data </a:t>
            </a:r>
            <a:r>
              <a:rPr lang="en-US" sz="2400" spc="-5" dirty="0">
                <a:latin typeface="Carlito"/>
                <a:cs typeface="Carlito"/>
              </a:rPr>
              <a:t>and </a:t>
            </a:r>
            <a:r>
              <a:rPr lang="en-US" sz="2400" spc="-15" dirty="0">
                <a:latin typeface="Carlito"/>
                <a:cs typeface="Carlito"/>
              </a:rPr>
              <a:t>used </a:t>
            </a:r>
            <a:r>
              <a:rPr lang="en-US" sz="2400" spc="-20" dirty="0" err="1">
                <a:latin typeface="Carlito"/>
                <a:cs typeface="Carlito"/>
              </a:rPr>
              <a:t>GridSearchCV</a:t>
            </a:r>
            <a:r>
              <a:rPr lang="en-US" sz="2400" spc="-20" dirty="0">
                <a:latin typeface="Carlito"/>
                <a:cs typeface="Carlito"/>
              </a:rPr>
              <a:t> </a:t>
            </a:r>
            <a:r>
              <a:rPr lang="en-US" sz="2400" spc="-30" dirty="0">
                <a:latin typeface="Carlito"/>
                <a:cs typeface="Carlito"/>
              </a:rPr>
              <a:t>to </a:t>
            </a:r>
            <a:r>
              <a:rPr lang="en-US" sz="2400" spc="-15" dirty="0">
                <a:latin typeface="Carlito"/>
                <a:cs typeface="Carlito"/>
              </a:rPr>
              <a:t>find </a:t>
            </a:r>
            <a:r>
              <a:rPr lang="en-US" sz="2400" spc="-20" dirty="0">
                <a:latin typeface="Carlito"/>
                <a:cs typeface="Carlito"/>
              </a:rPr>
              <a:t>best </a:t>
            </a:r>
            <a:r>
              <a:rPr lang="en-US" sz="2400" spc="-40" dirty="0">
                <a:latin typeface="Carlito"/>
                <a:cs typeface="Carlito"/>
              </a:rPr>
              <a:t>parameters </a:t>
            </a:r>
            <a:r>
              <a:rPr lang="en-US" sz="2400" spc="-35" dirty="0">
                <a:latin typeface="Carlito"/>
                <a:cs typeface="Carlito"/>
              </a:rPr>
              <a:t>for </a:t>
            </a:r>
            <a:r>
              <a:rPr lang="en-US" sz="2400" spc="-5" dirty="0">
                <a:latin typeface="Carlito"/>
                <a:cs typeface="Carlito"/>
              </a:rPr>
              <a:t>machine learning  models. </a:t>
            </a:r>
            <a:r>
              <a:rPr lang="en-US" sz="2400" spc="-20" dirty="0">
                <a:latin typeface="Carlito"/>
                <a:cs typeface="Carlito"/>
              </a:rPr>
              <a:t>Visualize </a:t>
            </a:r>
            <a:r>
              <a:rPr lang="en-US" sz="2400" spc="-25" dirty="0">
                <a:latin typeface="Carlito"/>
                <a:cs typeface="Carlito"/>
              </a:rPr>
              <a:t>accuracy score </a:t>
            </a:r>
            <a:r>
              <a:rPr lang="en-US" sz="2400" dirty="0">
                <a:latin typeface="Carlito"/>
                <a:cs typeface="Carlito"/>
              </a:rPr>
              <a:t>of </a:t>
            </a:r>
            <a:r>
              <a:rPr lang="en-US" sz="2400" spc="-5" dirty="0">
                <a:latin typeface="Carlito"/>
                <a:cs typeface="Carlito"/>
              </a:rPr>
              <a:t>all</a:t>
            </a:r>
            <a:r>
              <a:rPr lang="en-US" sz="2400" spc="-40" dirty="0">
                <a:latin typeface="Carlito"/>
                <a:cs typeface="Carlito"/>
              </a:rPr>
              <a:t> </a:t>
            </a:r>
            <a:r>
              <a:rPr lang="en-US" sz="2400" spc="-5" dirty="0">
                <a:latin typeface="Carlito"/>
                <a:cs typeface="Carlito"/>
              </a:rPr>
              <a:t>models.</a:t>
            </a:r>
            <a:endParaRPr lang="en-US" sz="2400" dirty="0">
              <a:latin typeface="Carlito"/>
              <a:cs typeface="Carlito"/>
            </a:endParaRPr>
          </a:p>
          <a:p>
            <a:pPr>
              <a:lnSpc>
                <a:spcPct val="100000"/>
              </a:lnSpc>
              <a:buClr>
                <a:srgbClr val="BB562C"/>
              </a:buClr>
              <a:buFont typeface="Arial"/>
              <a:buChar char="•"/>
            </a:pPr>
            <a:endParaRPr lang="en-US" sz="2400" dirty="0">
              <a:latin typeface="Carlito"/>
              <a:cs typeface="Carlito"/>
            </a:endParaRPr>
          </a:p>
          <a:p>
            <a:pPr marL="241300" marR="5080" indent="-228600">
              <a:lnSpc>
                <a:spcPct val="90900"/>
              </a:lnSpc>
              <a:spcBef>
                <a:spcPts val="1645"/>
              </a:spcBef>
              <a:buFont typeface="Arial"/>
              <a:buChar char="•"/>
              <a:tabLst>
                <a:tab pos="240665" algn="l"/>
                <a:tab pos="241300" algn="l"/>
              </a:tabLst>
            </a:pPr>
            <a:r>
              <a:rPr lang="en-US" sz="2400" spc="-20" dirty="0">
                <a:latin typeface="Carlito"/>
                <a:cs typeface="Carlito"/>
              </a:rPr>
              <a:t>Four </a:t>
            </a:r>
            <a:r>
              <a:rPr lang="en-US" sz="2400" spc="-15" dirty="0">
                <a:latin typeface="Carlito"/>
                <a:cs typeface="Carlito"/>
              </a:rPr>
              <a:t>machine </a:t>
            </a:r>
            <a:r>
              <a:rPr lang="en-US" sz="2400" spc="-5" dirty="0">
                <a:latin typeface="Carlito"/>
                <a:cs typeface="Carlito"/>
              </a:rPr>
              <a:t>learning models </a:t>
            </a:r>
            <a:r>
              <a:rPr lang="en-US" sz="2400" spc="-25" dirty="0">
                <a:latin typeface="Carlito"/>
                <a:cs typeface="Carlito"/>
              </a:rPr>
              <a:t>were </a:t>
            </a:r>
            <a:r>
              <a:rPr lang="en-US" sz="2400" spc="-20" dirty="0">
                <a:latin typeface="Carlito"/>
                <a:cs typeface="Carlito"/>
              </a:rPr>
              <a:t>produced: </a:t>
            </a:r>
            <a:r>
              <a:rPr lang="en-US" sz="2400" spc="-5" dirty="0">
                <a:latin typeface="Carlito"/>
                <a:cs typeface="Carlito"/>
              </a:rPr>
              <a:t>Logistic </a:t>
            </a:r>
            <a:r>
              <a:rPr lang="en-US" sz="2400" spc="-20" dirty="0">
                <a:latin typeface="Carlito"/>
                <a:cs typeface="Carlito"/>
              </a:rPr>
              <a:t>Regression, </a:t>
            </a:r>
            <a:r>
              <a:rPr lang="en-US" sz="2400" spc="-15" dirty="0">
                <a:latin typeface="Carlito"/>
                <a:cs typeface="Carlito"/>
              </a:rPr>
              <a:t>Support </a:t>
            </a:r>
            <a:r>
              <a:rPr lang="en-US" sz="2400" spc="-50" dirty="0">
                <a:latin typeface="Carlito"/>
                <a:cs typeface="Carlito"/>
              </a:rPr>
              <a:t>Vector  </a:t>
            </a:r>
            <a:r>
              <a:rPr lang="en-US" sz="2400" spc="-5" dirty="0">
                <a:latin typeface="Carlito"/>
                <a:cs typeface="Carlito"/>
              </a:rPr>
              <a:t>Machine, </a:t>
            </a:r>
            <a:r>
              <a:rPr lang="en-US" sz="2400" spc="-15" dirty="0">
                <a:latin typeface="Carlito"/>
                <a:cs typeface="Carlito"/>
              </a:rPr>
              <a:t>Decision </a:t>
            </a:r>
            <a:r>
              <a:rPr lang="en-US" sz="2400" spc="-80" dirty="0">
                <a:latin typeface="Carlito"/>
                <a:cs typeface="Carlito"/>
              </a:rPr>
              <a:t>Tree </a:t>
            </a:r>
            <a:r>
              <a:rPr lang="en-US" sz="2400" spc="-45" dirty="0">
                <a:latin typeface="Carlito"/>
                <a:cs typeface="Carlito"/>
              </a:rPr>
              <a:t>Classifier, </a:t>
            </a:r>
            <a:r>
              <a:rPr lang="en-US" sz="2400" spc="-5" dirty="0">
                <a:latin typeface="Carlito"/>
                <a:cs typeface="Carlito"/>
              </a:rPr>
              <a:t>and K </a:t>
            </a:r>
            <a:r>
              <a:rPr lang="en-US" sz="2400" spc="-20" dirty="0">
                <a:latin typeface="Carlito"/>
                <a:cs typeface="Carlito"/>
              </a:rPr>
              <a:t>Nearest Neighbors. </a:t>
            </a:r>
            <a:r>
              <a:rPr lang="en-US" sz="2400" spc="-5" dirty="0">
                <a:latin typeface="Carlito"/>
                <a:cs typeface="Carlito"/>
              </a:rPr>
              <a:t>All </a:t>
            </a:r>
            <a:r>
              <a:rPr lang="en-US" sz="2400" spc="-20" dirty="0">
                <a:latin typeface="Carlito"/>
                <a:cs typeface="Carlito"/>
              </a:rPr>
              <a:t>produced </a:t>
            </a:r>
            <a:r>
              <a:rPr lang="en-US" sz="2400" spc="-15" dirty="0">
                <a:latin typeface="Carlito"/>
                <a:cs typeface="Carlito"/>
              </a:rPr>
              <a:t>similar </a:t>
            </a:r>
            <a:r>
              <a:rPr lang="en-US" sz="2400" spc="-20" dirty="0">
                <a:latin typeface="Carlito"/>
                <a:cs typeface="Carlito"/>
              </a:rPr>
              <a:t>results  </a:t>
            </a:r>
            <a:r>
              <a:rPr lang="en-US" sz="2400" spc="-5" dirty="0">
                <a:latin typeface="Carlito"/>
                <a:cs typeface="Carlito"/>
              </a:rPr>
              <a:t>with </a:t>
            </a:r>
            <a:r>
              <a:rPr lang="en-US" sz="2400" spc="-25" dirty="0">
                <a:latin typeface="Carlito"/>
                <a:cs typeface="Carlito"/>
              </a:rPr>
              <a:t>accuracy </a:t>
            </a:r>
            <a:r>
              <a:rPr lang="en-US" sz="2400" spc="-45" dirty="0">
                <a:latin typeface="Carlito"/>
                <a:cs typeface="Carlito"/>
              </a:rPr>
              <a:t>rate </a:t>
            </a:r>
            <a:r>
              <a:rPr lang="en-US" sz="2400" dirty="0">
                <a:latin typeface="Carlito"/>
                <a:cs typeface="Carlito"/>
              </a:rPr>
              <a:t>of </a:t>
            </a:r>
            <a:r>
              <a:rPr lang="en-US" sz="2400" spc="-5" dirty="0">
                <a:latin typeface="Carlito"/>
                <a:cs typeface="Carlito"/>
              </a:rPr>
              <a:t>about 83.33%. All models </a:t>
            </a:r>
            <a:r>
              <a:rPr lang="en-US" sz="2400" spc="-20" dirty="0">
                <a:latin typeface="Carlito"/>
                <a:cs typeface="Carlito"/>
              </a:rPr>
              <a:t>over </a:t>
            </a:r>
            <a:r>
              <a:rPr lang="en-US" sz="2400" spc="-25" dirty="0">
                <a:latin typeface="Carlito"/>
                <a:cs typeface="Carlito"/>
              </a:rPr>
              <a:t>predicted </a:t>
            </a:r>
            <a:r>
              <a:rPr lang="en-US" sz="2400" spc="-20" dirty="0">
                <a:latin typeface="Carlito"/>
                <a:cs typeface="Carlito"/>
              </a:rPr>
              <a:t>successful </a:t>
            </a:r>
            <a:r>
              <a:rPr lang="en-US" sz="2400" spc="-5" dirty="0">
                <a:latin typeface="Carlito"/>
                <a:cs typeface="Carlito"/>
              </a:rPr>
              <a:t>landings. </a:t>
            </a:r>
            <a:r>
              <a:rPr lang="en-US" sz="2400" spc="-20" dirty="0">
                <a:latin typeface="Carlito"/>
                <a:cs typeface="Carlito"/>
              </a:rPr>
              <a:t>More  </a:t>
            </a:r>
            <a:r>
              <a:rPr lang="en-US" sz="2400" spc="-35" dirty="0">
                <a:latin typeface="Carlito"/>
                <a:cs typeface="Carlito"/>
              </a:rPr>
              <a:t>data </a:t>
            </a:r>
            <a:r>
              <a:rPr lang="en-US" sz="2400" spc="-5" dirty="0">
                <a:latin typeface="Carlito"/>
                <a:cs typeface="Carlito"/>
              </a:rPr>
              <a:t>is </a:t>
            </a:r>
            <a:r>
              <a:rPr lang="en-US" sz="2400" spc="-15" dirty="0">
                <a:latin typeface="Carlito"/>
                <a:cs typeface="Carlito"/>
              </a:rPr>
              <a:t>needed </a:t>
            </a:r>
            <a:r>
              <a:rPr lang="en-US" sz="2400" spc="-35" dirty="0">
                <a:latin typeface="Carlito"/>
                <a:cs typeface="Carlito"/>
              </a:rPr>
              <a:t>for </a:t>
            </a:r>
            <a:r>
              <a:rPr lang="en-US" sz="2400" spc="-40" dirty="0">
                <a:latin typeface="Carlito"/>
                <a:cs typeface="Carlito"/>
              </a:rPr>
              <a:t>better </a:t>
            </a:r>
            <a:r>
              <a:rPr lang="en-US" sz="2400" spc="-5" dirty="0">
                <a:latin typeface="Carlito"/>
                <a:cs typeface="Carlito"/>
              </a:rPr>
              <a:t>model </a:t>
            </a:r>
            <a:r>
              <a:rPr lang="en-US" sz="2400" spc="-20" dirty="0">
                <a:latin typeface="Carlito"/>
                <a:cs typeface="Carlito"/>
              </a:rPr>
              <a:t>determination </a:t>
            </a:r>
            <a:r>
              <a:rPr lang="en-US" sz="2400" spc="-5" dirty="0">
                <a:latin typeface="Carlito"/>
                <a:cs typeface="Carlito"/>
              </a:rPr>
              <a:t>and</a:t>
            </a:r>
            <a:r>
              <a:rPr lang="en-US" sz="2400" spc="204" dirty="0">
                <a:latin typeface="Carlito"/>
                <a:cs typeface="Carlito"/>
              </a:rPr>
              <a:t> </a:t>
            </a:r>
            <a:r>
              <a:rPr lang="en-US" sz="2400" spc="-50" dirty="0">
                <a:latin typeface="Carlito"/>
                <a:cs typeface="Carlito"/>
              </a:rPr>
              <a:t>accuracy.</a:t>
            </a:r>
            <a:endParaRPr lang="en-US" sz="2400" dirty="0">
              <a:latin typeface="Carlito"/>
              <a:cs typeface="Carlito"/>
            </a:endParaRPr>
          </a:p>
        </p:txBody>
      </p:sp>
    </p:spTree>
    <p:extLst>
      <p:ext uri="{BB962C8B-B14F-4D97-AF65-F5344CB8AC3E}">
        <p14:creationId xmlns:p14="http://schemas.microsoft.com/office/powerpoint/2010/main" val="1753728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18160" y="1330960"/>
            <a:ext cx="11379200" cy="5384800"/>
          </a:xfrm>
          <a:prstGeom prst="rect">
            <a:avLst/>
          </a:prstGeom>
        </p:spPr>
        <p:txBody>
          <a:bodyPr>
            <a:noAutofit/>
          </a:bodyPr>
          <a:lstStyle/>
          <a:p>
            <a:pPr marL="0" indent="0">
              <a:lnSpc>
                <a:spcPct val="100000"/>
              </a:lnSpc>
              <a:spcBef>
                <a:spcPts val="0"/>
              </a:spcBef>
              <a:buNone/>
            </a:pPr>
            <a:r>
              <a:rPr lang="en-US" sz="2000" dirty="0">
                <a:latin typeface="Abadi" panose="020B0604020104020204" pitchFamily="34" charset="0"/>
              </a:rPr>
              <a:t>We can conclude that:</a:t>
            </a:r>
          </a:p>
          <a:p>
            <a:pPr>
              <a:lnSpc>
                <a:spcPct val="100000"/>
              </a:lnSpc>
              <a:spcBef>
                <a:spcPts val="0"/>
              </a:spcBef>
            </a:pPr>
            <a:r>
              <a:rPr lang="en-US" sz="2000" dirty="0">
                <a:latin typeface="Abadi" panose="020B0604020104020204" pitchFamily="34" charset="0"/>
              </a:rPr>
              <a:t>The larger the flight amount at a launch site, the greater the success rate at a launch site. Launch success rate started to increase in 2013 till 2020. Orbits ES-L1, GEO, HEO, SSO, VLEO had the most success rate. KSC LC-39A had the most successful launches of any sites. The Decision tree classifier is the best machine learning algorithm for this task.</a:t>
            </a:r>
          </a:p>
          <a:p>
            <a:pPr>
              <a:lnSpc>
                <a:spcPct val="100000"/>
              </a:lnSpc>
              <a:spcBef>
                <a:spcPts val="0"/>
              </a:spcBef>
            </a:pPr>
            <a:r>
              <a:rPr lang="en-US" sz="2000" dirty="0">
                <a:latin typeface="Abadi" panose="020B0604020104020204" pitchFamily="34" charset="0"/>
                <a:cs typeface="Carlito"/>
              </a:rPr>
              <a:t>Our </a:t>
            </a:r>
            <a:r>
              <a:rPr lang="en-US" sz="2000" spc="-5" dirty="0">
                <a:latin typeface="Abadi" panose="020B0604020104020204" pitchFamily="34" charset="0"/>
                <a:cs typeface="Carlito"/>
              </a:rPr>
              <a:t>task: </a:t>
            </a:r>
            <a:r>
              <a:rPr lang="en-US" sz="2000" spc="-20" dirty="0">
                <a:latin typeface="Abadi" panose="020B0604020104020204" pitchFamily="34" charset="0"/>
                <a:cs typeface="Carlito"/>
              </a:rPr>
              <a:t>to develop </a:t>
            </a:r>
            <a:r>
              <a:rPr lang="en-US" sz="2000" dirty="0">
                <a:latin typeface="Abadi" panose="020B0604020104020204" pitchFamily="34" charset="0"/>
                <a:cs typeface="Carlito"/>
              </a:rPr>
              <a:t>a machine learning model </a:t>
            </a:r>
            <a:r>
              <a:rPr lang="en-US" sz="2000" spc="-25" dirty="0">
                <a:latin typeface="Abadi" panose="020B0604020104020204" pitchFamily="34" charset="0"/>
                <a:cs typeface="Carlito"/>
              </a:rPr>
              <a:t>for </a:t>
            </a:r>
            <a:r>
              <a:rPr lang="en-US" sz="2000" dirty="0">
                <a:latin typeface="Abadi" panose="020B0604020104020204" pitchFamily="34" charset="0"/>
                <a:cs typeface="Carlito"/>
              </a:rPr>
              <a:t>Space Y who </a:t>
            </a:r>
            <a:r>
              <a:rPr lang="en-US" sz="2000" spc="-20" dirty="0">
                <a:latin typeface="Abadi" panose="020B0604020104020204" pitchFamily="34" charset="0"/>
                <a:cs typeface="Carlito"/>
              </a:rPr>
              <a:t>wants to </a:t>
            </a:r>
            <a:r>
              <a:rPr lang="en-US" sz="2000" spc="-5" dirty="0">
                <a:latin typeface="Abadi" panose="020B0604020104020204" pitchFamily="34" charset="0"/>
                <a:cs typeface="Carlito"/>
              </a:rPr>
              <a:t>bid </a:t>
            </a:r>
            <a:r>
              <a:rPr lang="en-US" sz="2000" spc="-20" dirty="0">
                <a:latin typeface="Abadi" panose="020B0604020104020204" pitchFamily="34" charset="0"/>
                <a:cs typeface="Carlito"/>
              </a:rPr>
              <a:t>against</a:t>
            </a:r>
            <a:r>
              <a:rPr lang="en-US" sz="2000" spc="-70" dirty="0">
                <a:latin typeface="Abadi" panose="020B0604020104020204" pitchFamily="34" charset="0"/>
                <a:cs typeface="Carlito"/>
              </a:rPr>
              <a:t> </a:t>
            </a:r>
            <a:r>
              <a:rPr lang="en-US" sz="2000" dirty="0">
                <a:latin typeface="Abadi" panose="020B0604020104020204" pitchFamily="34" charset="0"/>
                <a:cs typeface="Carlito"/>
              </a:rPr>
              <a:t>SpaceX</a:t>
            </a:r>
          </a:p>
          <a:p>
            <a:pPr>
              <a:lnSpc>
                <a:spcPct val="100000"/>
              </a:lnSpc>
              <a:spcBef>
                <a:spcPts val="0"/>
              </a:spcBef>
            </a:pPr>
            <a:r>
              <a:rPr lang="en-US" sz="2000" spc="-5" dirty="0">
                <a:latin typeface="Abadi" panose="020B0604020104020204" pitchFamily="34" charset="0"/>
                <a:cs typeface="Carlito"/>
              </a:rPr>
              <a:t>The goal </a:t>
            </a:r>
            <a:r>
              <a:rPr lang="en-US" sz="2000" dirty="0">
                <a:latin typeface="Abadi" panose="020B0604020104020204" pitchFamily="34" charset="0"/>
                <a:cs typeface="Carlito"/>
              </a:rPr>
              <a:t>of </a:t>
            </a:r>
            <a:r>
              <a:rPr lang="en-US" sz="2000" spc="-5" dirty="0">
                <a:latin typeface="Abadi" panose="020B0604020104020204" pitchFamily="34" charset="0"/>
                <a:cs typeface="Carlito"/>
              </a:rPr>
              <a:t>model is </a:t>
            </a:r>
            <a:r>
              <a:rPr lang="en-US" sz="2000" spc="-20" dirty="0">
                <a:latin typeface="Abadi" panose="020B0604020104020204" pitchFamily="34" charset="0"/>
                <a:cs typeface="Carlito"/>
              </a:rPr>
              <a:t>to </a:t>
            </a:r>
            <a:r>
              <a:rPr lang="en-US" sz="2000" spc="-5" dirty="0">
                <a:latin typeface="Abadi" panose="020B0604020104020204" pitchFamily="34" charset="0"/>
                <a:cs typeface="Carlito"/>
              </a:rPr>
              <a:t>predict when </a:t>
            </a:r>
            <a:r>
              <a:rPr lang="en-US" sz="2000" spc="-15" dirty="0">
                <a:latin typeface="Abadi" panose="020B0604020104020204" pitchFamily="34" charset="0"/>
                <a:cs typeface="Carlito"/>
              </a:rPr>
              <a:t>Stage </a:t>
            </a:r>
            <a:r>
              <a:rPr lang="en-US" sz="2000" dirty="0">
                <a:latin typeface="Abadi" panose="020B0604020104020204" pitchFamily="34" charset="0"/>
                <a:cs typeface="Carlito"/>
              </a:rPr>
              <a:t>1 </a:t>
            </a:r>
            <a:r>
              <a:rPr lang="en-US" sz="2000" spc="-5" dirty="0">
                <a:latin typeface="Abadi" panose="020B0604020104020204" pitchFamily="34" charset="0"/>
                <a:cs typeface="Carlito"/>
              </a:rPr>
              <a:t>will successfully </a:t>
            </a:r>
            <a:r>
              <a:rPr lang="en-US" sz="2000" dirty="0">
                <a:latin typeface="Abadi" panose="020B0604020104020204" pitchFamily="34" charset="0"/>
                <a:cs typeface="Carlito"/>
              </a:rPr>
              <a:t>land </a:t>
            </a:r>
            <a:r>
              <a:rPr lang="en-US" sz="2000" spc="-20" dirty="0">
                <a:latin typeface="Abadi" panose="020B0604020104020204" pitchFamily="34" charset="0"/>
                <a:cs typeface="Carlito"/>
              </a:rPr>
              <a:t>to </a:t>
            </a:r>
            <a:r>
              <a:rPr lang="en-US" sz="2000" spc="-35" dirty="0">
                <a:latin typeface="Abadi" panose="020B0604020104020204" pitchFamily="34" charset="0"/>
                <a:cs typeface="Carlito"/>
              </a:rPr>
              <a:t>save </a:t>
            </a:r>
            <a:r>
              <a:rPr lang="en-US" sz="2000" spc="-5" dirty="0">
                <a:latin typeface="Abadi" panose="020B0604020104020204" pitchFamily="34" charset="0"/>
                <a:cs typeface="Carlito"/>
              </a:rPr>
              <a:t>~$100 million</a:t>
            </a:r>
            <a:r>
              <a:rPr lang="en-US" sz="2000" spc="-110" dirty="0">
                <a:latin typeface="Abadi" panose="020B0604020104020204" pitchFamily="34" charset="0"/>
                <a:cs typeface="Carlito"/>
              </a:rPr>
              <a:t> </a:t>
            </a:r>
            <a:r>
              <a:rPr lang="en-US" sz="2000" dirty="0">
                <a:latin typeface="Abadi" panose="020B0604020104020204" pitchFamily="34" charset="0"/>
                <a:cs typeface="Carlito"/>
              </a:rPr>
              <a:t>USD</a:t>
            </a:r>
          </a:p>
          <a:p>
            <a:pPr>
              <a:lnSpc>
                <a:spcPct val="100000"/>
              </a:lnSpc>
              <a:spcBef>
                <a:spcPts val="0"/>
              </a:spcBef>
            </a:pPr>
            <a:r>
              <a:rPr lang="en-US" sz="2000" spc="-5" dirty="0">
                <a:latin typeface="Abadi" panose="020B0604020104020204" pitchFamily="34" charset="0"/>
                <a:cs typeface="Carlito"/>
              </a:rPr>
              <a:t>Used </a:t>
            </a:r>
            <a:r>
              <a:rPr lang="en-US" sz="2000" spc="-25" dirty="0">
                <a:latin typeface="Abadi" panose="020B0604020104020204" pitchFamily="34" charset="0"/>
                <a:cs typeface="Carlito"/>
              </a:rPr>
              <a:t>data </a:t>
            </a:r>
            <a:r>
              <a:rPr lang="en-US" sz="2000" spc="-20" dirty="0">
                <a:latin typeface="Abadi" panose="020B0604020104020204" pitchFamily="34" charset="0"/>
                <a:cs typeface="Carlito"/>
              </a:rPr>
              <a:t>from </a:t>
            </a:r>
            <a:r>
              <a:rPr lang="en-US" sz="2000" dirty="0">
                <a:latin typeface="Abadi" panose="020B0604020104020204" pitchFamily="34" charset="0"/>
                <a:cs typeface="Carlito"/>
              </a:rPr>
              <a:t>a </a:t>
            </a:r>
            <a:r>
              <a:rPr lang="en-US" sz="2000" spc="-5" dirty="0">
                <a:latin typeface="Abadi" panose="020B0604020104020204" pitchFamily="34" charset="0"/>
                <a:cs typeface="Carlito"/>
              </a:rPr>
              <a:t>public </a:t>
            </a:r>
            <a:r>
              <a:rPr lang="en-US" sz="2000" dirty="0">
                <a:latin typeface="Abadi" panose="020B0604020104020204" pitchFamily="34" charset="0"/>
                <a:cs typeface="Carlito"/>
              </a:rPr>
              <a:t>SpaceX API and </a:t>
            </a:r>
            <a:r>
              <a:rPr lang="en-US" sz="2000" spc="-5" dirty="0">
                <a:latin typeface="Abadi" panose="020B0604020104020204" pitchFamily="34" charset="0"/>
                <a:cs typeface="Carlito"/>
              </a:rPr>
              <a:t>web scraping </a:t>
            </a:r>
            <a:r>
              <a:rPr lang="en-US" sz="2000" dirty="0">
                <a:latin typeface="Abadi" panose="020B0604020104020204" pitchFamily="34" charset="0"/>
                <a:cs typeface="Carlito"/>
              </a:rPr>
              <a:t>SpaceX Wikipedia</a:t>
            </a:r>
            <a:r>
              <a:rPr lang="en-US" sz="2000" spc="-195" dirty="0">
                <a:latin typeface="Abadi" panose="020B0604020104020204" pitchFamily="34" charset="0"/>
                <a:cs typeface="Carlito"/>
              </a:rPr>
              <a:t> </a:t>
            </a:r>
            <a:r>
              <a:rPr lang="en-US" sz="2000" spc="-5" dirty="0">
                <a:latin typeface="Abadi" panose="020B0604020104020204" pitchFamily="34" charset="0"/>
                <a:cs typeface="Carlito"/>
              </a:rPr>
              <a:t>page</a:t>
            </a:r>
            <a:endParaRPr lang="en-US" sz="2000" dirty="0">
              <a:latin typeface="Abadi" panose="020B0604020104020204" pitchFamily="34" charset="0"/>
              <a:cs typeface="Carlito"/>
            </a:endParaRPr>
          </a:p>
          <a:p>
            <a:pPr>
              <a:lnSpc>
                <a:spcPct val="100000"/>
              </a:lnSpc>
              <a:spcBef>
                <a:spcPts val="0"/>
              </a:spcBef>
            </a:pPr>
            <a:r>
              <a:rPr lang="en-US" sz="2000" spc="-25" dirty="0">
                <a:latin typeface="Abadi" panose="020B0604020104020204" pitchFamily="34" charset="0"/>
                <a:cs typeface="Carlito"/>
              </a:rPr>
              <a:t>Created data </a:t>
            </a:r>
            <a:r>
              <a:rPr lang="en-US" sz="2000" spc="-5" dirty="0">
                <a:latin typeface="Abadi" panose="020B0604020104020204" pitchFamily="34" charset="0"/>
                <a:cs typeface="Carlito"/>
              </a:rPr>
              <a:t>labels </a:t>
            </a:r>
            <a:r>
              <a:rPr lang="en-US" sz="2000" dirty="0">
                <a:latin typeface="Abadi" panose="020B0604020104020204" pitchFamily="34" charset="0"/>
                <a:cs typeface="Carlito"/>
              </a:rPr>
              <a:t>and </a:t>
            </a:r>
            <a:r>
              <a:rPr lang="en-US" sz="2000" spc="-25" dirty="0">
                <a:latin typeface="Abadi" panose="020B0604020104020204" pitchFamily="34" charset="0"/>
                <a:cs typeface="Carlito"/>
              </a:rPr>
              <a:t>stored data into </a:t>
            </a:r>
            <a:r>
              <a:rPr lang="en-US" sz="2000" dirty="0">
                <a:latin typeface="Abadi" panose="020B0604020104020204" pitchFamily="34" charset="0"/>
                <a:cs typeface="Carlito"/>
              </a:rPr>
              <a:t>a </a:t>
            </a:r>
            <a:r>
              <a:rPr lang="en-US" sz="2000" spc="-5" dirty="0">
                <a:latin typeface="Abadi" panose="020B0604020104020204" pitchFamily="34" charset="0"/>
                <a:cs typeface="Carlito"/>
              </a:rPr>
              <a:t>DB2 SQL</a:t>
            </a:r>
            <a:r>
              <a:rPr lang="en-US" sz="2000" spc="-15" dirty="0">
                <a:latin typeface="Abadi" panose="020B0604020104020204" pitchFamily="34" charset="0"/>
                <a:cs typeface="Carlito"/>
              </a:rPr>
              <a:t> </a:t>
            </a:r>
            <a:r>
              <a:rPr lang="en-US" sz="2000" spc="-5" dirty="0">
                <a:latin typeface="Abadi" panose="020B0604020104020204" pitchFamily="34" charset="0"/>
                <a:cs typeface="Carlito"/>
              </a:rPr>
              <a:t>database</a:t>
            </a:r>
            <a:endParaRPr lang="en-US" sz="2000" dirty="0">
              <a:latin typeface="Abadi" panose="020B0604020104020204" pitchFamily="34" charset="0"/>
              <a:cs typeface="Carlito"/>
            </a:endParaRPr>
          </a:p>
          <a:p>
            <a:pPr>
              <a:lnSpc>
                <a:spcPct val="100000"/>
              </a:lnSpc>
              <a:spcBef>
                <a:spcPts val="0"/>
              </a:spcBef>
            </a:pPr>
            <a:r>
              <a:rPr lang="en-US" sz="2000" spc="-25" dirty="0">
                <a:latin typeface="Abadi" panose="020B0604020104020204" pitchFamily="34" charset="0"/>
                <a:cs typeface="Carlito"/>
              </a:rPr>
              <a:t>Created </a:t>
            </a:r>
            <a:r>
              <a:rPr lang="en-US" sz="2000" dirty="0">
                <a:latin typeface="Abadi" panose="020B0604020104020204" pitchFamily="34" charset="0"/>
                <a:cs typeface="Carlito"/>
              </a:rPr>
              <a:t>a </a:t>
            </a:r>
            <a:r>
              <a:rPr lang="en-US" sz="2000" spc="-5" dirty="0">
                <a:latin typeface="Abadi" panose="020B0604020104020204" pitchFamily="34" charset="0"/>
                <a:cs typeface="Carlito"/>
              </a:rPr>
              <a:t>dashboard </a:t>
            </a:r>
            <a:r>
              <a:rPr lang="en-US" sz="2000" spc="-25" dirty="0">
                <a:latin typeface="Abadi" panose="020B0604020104020204" pitchFamily="34" charset="0"/>
                <a:cs typeface="Carlito"/>
              </a:rPr>
              <a:t>for</a:t>
            </a:r>
            <a:r>
              <a:rPr lang="en-US" sz="2000" spc="-125" dirty="0">
                <a:latin typeface="Abadi" panose="020B0604020104020204" pitchFamily="34" charset="0"/>
                <a:cs typeface="Carlito"/>
              </a:rPr>
              <a:t> </a:t>
            </a:r>
            <a:r>
              <a:rPr lang="en-US" sz="2000" spc="-20" dirty="0">
                <a:latin typeface="Abadi" panose="020B0604020104020204" pitchFamily="34" charset="0"/>
                <a:cs typeface="Carlito"/>
              </a:rPr>
              <a:t>visualization</a:t>
            </a:r>
            <a:endParaRPr lang="en-US" sz="2000" dirty="0">
              <a:latin typeface="Abadi" panose="020B0604020104020204" pitchFamily="34" charset="0"/>
              <a:cs typeface="Carlito"/>
            </a:endParaRPr>
          </a:p>
          <a:p>
            <a:pPr>
              <a:lnSpc>
                <a:spcPct val="100000"/>
              </a:lnSpc>
              <a:spcBef>
                <a:spcPts val="0"/>
              </a:spcBef>
            </a:pPr>
            <a:r>
              <a:rPr lang="en-US" sz="2000" spc="-50" dirty="0">
                <a:latin typeface="Abadi" panose="020B0604020104020204" pitchFamily="34" charset="0"/>
                <a:cs typeface="Carlito"/>
              </a:rPr>
              <a:t>We </a:t>
            </a:r>
            <a:r>
              <a:rPr lang="en-US" sz="2000" spc="-25" dirty="0">
                <a:latin typeface="Abadi" panose="020B0604020104020204" pitchFamily="34" charset="0"/>
                <a:cs typeface="Carlito"/>
              </a:rPr>
              <a:t>created </a:t>
            </a:r>
            <a:r>
              <a:rPr lang="en-US" sz="2000" dirty="0">
                <a:latin typeface="Abadi" panose="020B0604020104020204" pitchFamily="34" charset="0"/>
                <a:cs typeface="Carlito"/>
              </a:rPr>
              <a:t>a machine learning model </a:t>
            </a:r>
            <a:r>
              <a:rPr lang="en-US" sz="2000" spc="-5" dirty="0">
                <a:latin typeface="Abadi" panose="020B0604020104020204" pitchFamily="34" charset="0"/>
                <a:cs typeface="Carlito"/>
              </a:rPr>
              <a:t>with </a:t>
            </a:r>
            <a:r>
              <a:rPr lang="en-US" sz="2000" dirty="0">
                <a:latin typeface="Abadi" panose="020B0604020104020204" pitchFamily="34" charset="0"/>
                <a:cs typeface="Carlito"/>
              </a:rPr>
              <a:t>an </a:t>
            </a:r>
            <a:r>
              <a:rPr lang="en-US" sz="2000" spc="-5" dirty="0">
                <a:latin typeface="Abadi" panose="020B0604020104020204" pitchFamily="34" charset="0"/>
                <a:cs typeface="Carlito"/>
              </a:rPr>
              <a:t>accuracy of</a:t>
            </a:r>
            <a:r>
              <a:rPr lang="en-US" sz="2000" spc="-105" dirty="0">
                <a:latin typeface="Abadi" panose="020B0604020104020204" pitchFamily="34" charset="0"/>
                <a:cs typeface="Carlito"/>
              </a:rPr>
              <a:t> </a:t>
            </a:r>
            <a:r>
              <a:rPr lang="en-US" sz="2000" dirty="0">
                <a:latin typeface="Abadi" panose="020B0604020104020204" pitchFamily="34" charset="0"/>
                <a:cs typeface="Carlito"/>
              </a:rPr>
              <a:t>83%</a:t>
            </a:r>
          </a:p>
          <a:p>
            <a:pPr>
              <a:lnSpc>
                <a:spcPct val="100000"/>
              </a:lnSpc>
              <a:spcBef>
                <a:spcPts val="0"/>
              </a:spcBef>
            </a:pPr>
            <a:r>
              <a:rPr lang="en-US" sz="2000" spc="-5" dirty="0" err="1">
                <a:latin typeface="Abadi" panose="020B0604020104020204" pitchFamily="34" charset="0"/>
                <a:cs typeface="Carlito"/>
              </a:rPr>
              <a:t>Allon</a:t>
            </a:r>
            <a:r>
              <a:rPr lang="en-US" sz="2000" spc="-5" dirty="0">
                <a:latin typeface="Abadi" panose="020B0604020104020204" pitchFamily="34" charset="0"/>
                <a:cs typeface="Carlito"/>
              </a:rPr>
              <a:t> </a:t>
            </a:r>
            <a:r>
              <a:rPr lang="en-US" sz="2000" dirty="0">
                <a:latin typeface="Abadi" panose="020B0604020104020204" pitchFamily="34" charset="0"/>
                <a:cs typeface="Carlito"/>
              </a:rPr>
              <a:t>Mask </a:t>
            </a:r>
            <a:r>
              <a:rPr lang="en-US" sz="2000" spc="-5" dirty="0">
                <a:latin typeface="Abadi" panose="020B0604020104020204" pitchFamily="34" charset="0"/>
                <a:cs typeface="Carlito"/>
              </a:rPr>
              <a:t>of </a:t>
            </a:r>
            <a:r>
              <a:rPr lang="en-US" sz="2000" dirty="0" err="1">
                <a:latin typeface="Abadi" panose="020B0604020104020204" pitchFamily="34" charset="0"/>
                <a:cs typeface="Carlito"/>
              </a:rPr>
              <a:t>SpaceY</a:t>
            </a:r>
            <a:r>
              <a:rPr lang="en-US" sz="2000" dirty="0">
                <a:latin typeface="Abadi" panose="020B0604020104020204" pitchFamily="34" charset="0"/>
                <a:cs typeface="Carlito"/>
              </a:rPr>
              <a:t> </a:t>
            </a:r>
            <a:r>
              <a:rPr lang="en-US" sz="2000" spc="-5" dirty="0">
                <a:latin typeface="Abadi" panose="020B0604020104020204" pitchFamily="34" charset="0"/>
                <a:cs typeface="Carlito"/>
              </a:rPr>
              <a:t>can use </a:t>
            </a:r>
            <a:r>
              <a:rPr lang="en-US" sz="2000" dirty="0">
                <a:latin typeface="Abadi" panose="020B0604020104020204" pitchFamily="34" charset="0"/>
                <a:cs typeface="Carlito"/>
              </a:rPr>
              <a:t>this model </a:t>
            </a:r>
            <a:r>
              <a:rPr lang="en-US" sz="2000" spc="-20" dirty="0">
                <a:latin typeface="Abadi" panose="020B0604020104020204" pitchFamily="34" charset="0"/>
                <a:cs typeface="Carlito"/>
              </a:rPr>
              <a:t>to </a:t>
            </a:r>
            <a:r>
              <a:rPr lang="en-US" sz="2000" spc="-5" dirty="0">
                <a:latin typeface="Abadi" panose="020B0604020104020204" pitchFamily="34" charset="0"/>
                <a:cs typeface="Carlito"/>
              </a:rPr>
              <a:t>predict with </a:t>
            </a:r>
            <a:r>
              <a:rPr lang="en-US" sz="2000" spc="-20" dirty="0">
                <a:latin typeface="Abadi" panose="020B0604020104020204" pitchFamily="34" charset="0"/>
                <a:cs typeface="Carlito"/>
              </a:rPr>
              <a:t>relatively </a:t>
            </a:r>
            <a:r>
              <a:rPr lang="en-US" sz="2000" spc="-5" dirty="0">
                <a:latin typeface="Abadi" panose="020B0604020104020204" pitchFamily="34" charset="0"/>
                <a:cs typeface="Carlito"/>
              </a:rPr>
              <a:t>high accuracy whether </a:t>
            </a:r>
            <a:r>
              <a:rPr lang="en-US" sz="2000" dirty="0">
                <a:latin typeface="Abadi" panose="020B0604020104020204" pitchFamily="34" charset="0"/>
                <a:cs typeface="Carlito"/>
              </a:rPr>
              <a:t>a  launch </a:t>
            </a:r>
            <a:r>
              <a:rPr lang="en-US" sz="2000" spc="-5" dirty="0">
                <a:latin typeface="Abadi" panose="020B0604020104020204" pitchFamily="34" charset="0"/>
                <a:cs typeface="Carlito"/>
              </a:rPr>
              <a:t>will </a:t>
            </a:r>
            <a:r>
              <a:rPr lang="en-US" sz="2000" spc="-35" dirty="0">
                <a:latin typeface="Abadi" panose="020B0604020104020204" pitchFamily="34" charset="0"/>
                <a:cs typeface="Carlito"/>
              </a:rPr>
              <a:t>have </a:t>
            </a:r>
            <a:r>
              <a:rPr lang="en-US" sz="2000" dirty="0">
                <a:latin typeface="Abadi" panose="020B0604020104020204" pitchFamily="34" charset="0"/>
                <a:cs typeface="Carlito"/>
              </a:rPr>
              <a:t>a </a:t>
            </a:r>
            <a:r>
              <a:rPr lang="en-US" sz="2000" spc="-5" dirty="0">
                <a:latin typeface="Abadi" panose="020B0604020104020204" pitchFamily="34" charset="0"/>
                <a:cs typeface="Carlito"/>
              </a:rPr>
              <a:t>successful </a:t>
            </a:r>
            <a:r>
              <a:rPr lang="en-US" sz="2000" spc="-20" dirty="0">
                <a:latin typeface="Abadi" panose="020B0604020104020204" pitchFamily="34" charset="0"/>
                <a:cs typeface="Carlito"/>
              </a:rPr>
              <a:t>Stage </a:t>
            </a:r>
            <a:r>
              <a:rPr lang="en-US" sz="2000" dirty="0">
                <a:latin typeface="Abadi" panose="020B0604020104020204" pitchFamily="34" charset="0"/>
                <a:cs typeface="Carlito"/>
              </a:rPr>
              <a:t>1 landing </a:t>
            </a:r>
            <a:r>
              <a:rPr lang="en-US" sz="2000" spc="-25" dirty="0">
                <a:latin typeface="Abadi" panose="020B0604020104020204" pitchFamily="34" charset="0"/>
                <a:cs typeface="Carlito"/>
              </a:rPr>
              <a:t>before </a:t>
            </a:r>
            <a:r>
              <a:rPr lang="en-US" sz="2000" dirty="0">
                <a:latin typeface="Abadi" panose="020B0604020104020204" pitchFamily="34" charset="0"/>
                <a:cs typeface="Carlito"/>
              </a:rPr>
              <a:t>launch </a:t>
            </a:r>
            <a:r>
              <a:rPr lang="en-US" sz="2000" spc="-20" dirty="0">
                <a:latin typeface="Abadi" panose="020B0604020104020204" pitchFamily="34" charset="0"/>
                <a:cs typeface="Carlito"/>
              </a:rPr>
              <a:t>to </a:t>
            </a:r>
            <a:r>
              <a:rPr lang="en-US" sz="2000" spc="-5" dirty="0">
                <a:latin typeface="Abadi" panose="020B0604020104020204" pitchFamily="34" charset="0"/>
                <a:cs typeface="Carlito"/>
              </a:rPr>
              <a:t>determine whether </a:t>
            </a:r>
            <a:r>
              <a:rPr lang="en-US" sz="2000" dirty="0">
                <a:latin typeface="Abadi" panose="020B0604020104020204" pitchFamily="34" charset="0"/>
                <a:cs typeface="Carlito"/>
              </a:rPr>
              <a:t>the launch  </a:t>
            </a:r>
            <a:r>
              <a:rPr lang="en-US" sz="2000" spc="-5" dirty="0">
                <a:latin typeface="Abadi" panose="020B0604020104020204" pitchFamily="34" charset="0"/>
                <a:cs typeface="Carlito"/>
              </a:rPr>
              <a:t>should be </a:t>
            </a:r>
            <a:r>
              <a:rPr lang="en-US" sz="2000" dirty="0">
                <a:latin typeface="Abadi" panose="020B0604020104020204" pitchFamily="34" charset="0"/>
                <a:cs typeface="Carlito"/>
              </a:rPr>
              <a:t>made </a:t>
            </a:r>
            <a:r>
              <a:rPr lang="en-US" sz="2000" spc="-5" dirty="0">
                <a:latin typeface="Abadi" panose="020B0604020104020204" pitchFamily="34" charset="0"/>
                <a:cs typeface="Carlito"/>
              </a:rPr>
              <a:t>or</a:t>
            </a:r>
            <a:r>
              <a:rPr lang="en-US" sz="2000" spc="-105" dirty="0">
                <a:latin typeface="Abadi" panose="020B0604020104020204" pitchFamily="34" charset="0"/>
                <a:cs typeface="Carlito"/>
              </a:rPr>
              <a:t> </a:t>
            </a:r>
            <a:r>
              <a:rPr lang="en-US" sz="2000" spc="-5" dirty="0">
                <a:latin typeface="Abadi" panose="020B0604020104020204" pitchFamily="34" charset="0"/>
                <a:cs typeface="Carlito"/>
              </a:rPr>
              <a:t>not</a:t>
            </a:r>
            <a:endParaRPr lang="en-US" sz="2000" dirty="0">
              <a:latin typeface="Abadi" panose="020B0604020104020204" pitchFamily="34" charset="0"/>
              <a:cs typeface="Carlito"/>
            </a:endParaRPr>
          </a:p>
          <a:p>
            <a:pPr>
              <a:lnSpc>
                <a:spcPct val="100000"/>
              </a:lnSpc>
              <a:spcBef>
                <a:spcPts val="0"/>
              </a:spcBef>
            </a:pPr>
            <a:r>
              <a:rPr lang="en-US" sz="2000" spc="-5" dirty="0">
                <a:latin typeface="Abadi" panose="020B0604020104020204" pitchFamily="34" charset="0"/>
                <a:cs typeface="Carlito"/>
              </a:rPr>
              <a:t>If possible, </a:t>
            </a:r>
            <a:r>
              <a:rPr lang="en-US" sz="2000" spc="-20" dirty="0">
                <a:latin typeface="Abadi" panose="020B0604020104020204" pitchFamily="34" charset="0"/>
                <a:cs typeface="Carlito"/>
              </a:rPr>
              <a:t>more </a:t>
            </a:r>
            <a:r>
              <a:rPr lang="en-US" sz="2000" spc="-25" dirty="0">
                <a:latin typeface="Abadi" panose="020B0604020104020204" pitchFamily="34" charset="0"/>
                <a:cs typeface="Carlito"/>
              </a:rPr>
              <a:t>data </a:t>
            </a:r>
            <a:r>
              <a:rPr lang="en-US" sz="2000" spc="-5" dirty="0">
                <a:latin typeface="Abadi" panose="020B0604020104020204" pitchFamily="34" charset="0"/>
                <a:cs typeface="Carlito"/>
              </a:rPr>
              <a:t>should </a:t>
            </a:r>
            <a:r>
              <a:rPr lang="en-US" sz="2000" dirty="0">
                <a:latin typeface="Abadi" panose="020B0604020104020204" pitchFamily="34" charset="0"/>
                <a:cs typeface="Carlito"/>
              </a:rPr>
              <a:t>be </a:t>
            </a:r>
            <a:r>
              <a:rPr lang="en-US" sz="2000" spc="-5" dirty="0">
                <a:latin typeface="Abadi" panose="020B0604020104020204" pitchFamily="34" charset="0"/>
                <a:cs typeface="Carlito"/>
              </a:rPr>
              <a:t>collected </a:t>
            </a:r>
            <a:r>
              <a:rPr lang="en-US" sz="2000" spc="-20" dirty="0">
                <a:latin typeface="Abadi" panose="020B0604020104020204" pitchFamily="34" charset="0"/>
                <a:cs typeface="Carlito"/>
              </a:rPr>
              <a:t>to </a:t>
            </a:r>
            <a:r>
              <a:rPr lang="en-US" sz="2000" spc="-25" dirty="0">
                <a:latin typeface="Abadi" panose="020B0604020104020204" pitchFamily="34" charset="0"/>
                <a:cs typeface="Carlito"/>
              </a:rPr>
              <a:t>better </a:t>
            </a:r>
            <a:r>
              <a:rPr lang="en-US" sz="2000" spc="-5" dirty="0">
                <a:latin typeface="Abadi" panose="020B0604020104020204" pitchFamily="34" charset="0"/>
                <a:cs typeface="Carlito"/>
              </a:rPr>
              <a:t>determine </a:t>
            </a:r>
            <a:r>
              <a:rPr lang="en-US" sz="2000" dirty="0">
                <a:latin typeface="Abadi" panose="020B0604020104020204" pitchFamily="34" charset="0"/>
                <a:cs typeface="Carlito"/>
              </a:rPr>
              <a:t>the </a:t>
            </a:r>
            <a:r>
              <a:rPr lang="en-US" sz="2000" spc="-10" dirty="0">
                <a:latin typeface="Abadi" panose="020B0604020104020204" pitchFamily="34" charset="0"/>
                <a:cs typeface="Carlito"/>
              </a:rPr>
              <a:t>best </a:t>
            </a:r>
            <a:r>
              <a:rPr lang="en-US" sz="2000" dirty="0">
                <a:latin typeface="Abadi" panose="020B0604020104020204" pitchFamily="34" charset="0"/>
                <a:cs typeface="Carlito"/>
              </a:rPr>
              <a:t>machine learning model  and </a:t>
            </a:r>
            <a:r>
              <a:rPr lang="en-US" sz="2000" spc="-25" dirty="0">
                <a:latin typeface="Abadi" panose="020B0604020104020204" pitchFamily="34" charset="0"/>
                <a:cs typeface="Carlito"/>
              </a:rPr>
              <a:t>improve</a:t>
            </a:r>
            <a:r>
              <a:rPr lang="en-US" sz="2000" spc="-30" dirty="0">
                <a:latin typeface="Abadi" panose="020B0604020104020204" pitchFamily="34" charset="0"/>
                <a:cs typeface="Carlito"/>
              </a:rPr>
              <a:t> </a:t>
            </a:r>
            <a:r>
              <a:rPr lang="en-US" sz="2000" spc="-5" dirty="0">
                <a:latin typeface="Abadi" panose="020B0604020104020204" pitchFamily="34" charset="0"/>
                <a:cs typeface="Carlito"/>
              </a:rPr>
              <a:t>accuracy</a:t>
            </a:r>
            <a:endParaRPr lang="en-US" sz="2000" dirty="0">
              <a:latin typeface="Abadi" panose="020B0604020104020204" pitchFamily="34" charset="0"/>
              <a:cs typeface="Carlito"/>
            </a:endParaRPr>
          </a:p>
          <a:p>
            <a:pPr>
              <a:lnSpc>
                <a:spcPct val="100000"/>
              </a:lnSpc>
              <a:spcBef>
                <a:spcPts val="0"/>
              </a:spcBef>
            </a:pPr>
            <a:endParaRPr lang="en-US" sz="2000" dirty="0">
              <a:latin typeface="Abadi" panose="020B0604020104020204" pitchFamily="34" charset="0"/>
            </a:endParaRPr>
          </a:p>
          <a:p>
            <a:pPr>
              <a:lnSpc>
                <a:spcPct val="100000"/>
              </a:lnSpc>
              <a:spcBef>
                <a:spcPts val="0"/>
              </a:spcBef>
            </a:pPr>
            <a:endParaRPr lang="en-US" sz="2000" dirty="0">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295"/>
              </a:spcBef>
              <a:buNone/>
            </a:pPr>
            <a:r>
              <a:rPr lang="en-US" sz="2400" b="1" dirty="0">
                <a:uFill>
                  <a:solidFill>
                    <a:srgbClr val="404040"/>
                  </a:solidFill>
                </a:uFill>
                <a:latin typeface="Carlito"/>
                <a:cs typeface="Carlito"/>
              </a:rPr>
              <a:t>GitHub </a:t>
            </a:r>
            <a:r>
              <a:rPr lang="en-US" sz="2400" b="1" spc="-10" dirty="0">
                <a:uFill>
                  <a:solidFill>
                    <a:srgbClr val="404040"/>
                  </a:solidFill>
                </a:uFill>
                <a:latin typeface="Carlito"/>
                <a:cs typeface="Carlito"/>
              </a:rPr>
              <a:t>repository</a:t>
            </a:r>
            <a:r>
              <a:rPr lang="en-US" sz="2400" b="1" spc="-40" dirty="0">
                <a:uFill>
                  <a:solidFill>
                    <a:srgbClr val="404040"/>
                  </a:solidFill>
                </a:uFill>
                <a:latin typeface="Carlito"/>
                <a:cs typeface="Carlito"/>
              </a:rPr>
              <a:t> </a:t>
            </a:r>
            <a:r>
              <a:rPr lang="en-US" sz="2400" b="1" spc="-5" dirty="0">
                <a:uFill>
                  <a:solidFill>
                    <a:srgbClr val="404040"/>
                  </a:solidFill>
                </a:uFill>
                <a:latin typeface="Carlito"/>
                <a:cs typeface="Carlito"/>
              </a:rPr>
              <a:t>url:</a:t>
            </a:r>
            <a:endParaRPr lang="en-US" sz="2400" b="1" dirty="0">
              <a:latin typeface="Carlito"/>
              <a:cs typeface="Carlito"/>
            </a:endParaRPr>
          </a:p>
          <a:p>
            <a:pPr marL="12700">
              <a:lnSpc>
                <a:spcPct val="100000"/>
              </a:lnSpc>
              <a:spcBef>
                <a:spcPts val="1295"/>
              </a:spcBef>
            </a:pPr>
            <a:r>
              <a:rPr lang="en-US" sz="2400" u="heavy" spc="-10" dirty="0">
                <a:solidFill>
                  <a:srgbClr val="0948CB"/>
                </a:solidFill>
                <a:uFill>
                  <a:solidFill>
                    <a:srgbClr val="800080"/>
                  </a:solidFill>
                </a:uFill>
                <a:latin typeface="Carlito"/>
                <a:cs typeface="Carlito"/>
                <a:hlinkClick r:id="rId4">
                  <a:extLst>
                    <a:ext uri="{A12FA001-AC4F-418D-AE19-62706E023703}">
                      <ahyp:hlinkClr xmlns:ahyp="http://schemas.microsoft.com/office/drawing/2018/hyperlinkcolor" val="tx"/>
                    </a:ext>
                  </a:extLst>
                </a:hlinkClick>
              </a:rPr>
              <a:t>https://github.com/Kyahpoots/Applied-Data-Science-Capstone/</a:t>
            </a:r>
            <a:endParaRPr lang="en-US" sz="2400" u="heavy" spc="-10" dirty="0">
              <a:solidFill>
                <a:srgbClr val="0948CB"/>
              </a:solidFill>
              <a:uFill>
                <a:solidFill>
                  <a:srgbClr val="800080"/>
                </a:solidFill>
              </a:uFill>
              <a:latin typeface="Carlito"/>
              <a:cs typeface="Carlito"/>
            </a:endParaRPr>
          </a:p>
          <a:p>
            <a:pPr marL="0" indent="0">
              <a:lnSpc>
                <a:spcPct val="100000"/>
              </a:lnSpc>
              <a:spcBef>
                <a:spcPts val="1295"/>
              </a:spcBef>
              <a:buNone/>
            </a:pPr>
            <a:endParaRPr lang="en-US" sz="2000" dirty="0">
              <a:latin typeface="Carlito"/>
              <a:cs typeface="Carlito"/>
            </a:endParaRPr>
          </a:p>
          <a:p>
            <a:pPr marL="0" indent="0">
              <a:lnSpc>
                <a:spcPct val="100000"/>
              </a:lnSpc>
              <a:spcBef>
                <a:spcPts val="5"/>
              </a:spcBef>
              <a:buNone/>
            </a:pPr>
            <a:r>
              <a:rPr lang="en-US" sz="2400" b="1" spc="-5" dirty="0">
                <a:uFill>
                  <a:solidFill>
                    <a:srgbClr val="404040"/>
                  </a:solidFill>
                </a:uFill>
                <a:latin typeface="Carlito"/>
                <a:cs typeface="Carlito"/>
              </a:rPr>
              <a:t>Special Thanks to all The Instructors: </a:t>
            </a:r>
          </a:p>
          <a:p>
            <a:pPr algn="l"/>
            <a:r>
              <a:rPr lang="en-US" sz="2400" b="1" i="1" dirty="0">
                <a:effectLst/>
                <a:latin typeface="-apple-system"/>
              </a:rPr>
              <a:t>Instructors</a:t>
            </a:r>
            <a:r>
              <a:rPr lang="en-US" sz="2400" b="1" i="0" dirty="0">
                <a:effectLst/>
                <a:latin typeface="-apple-system"/>
              </a:rPr>
              <a:t>: Dr. Pooja, Romeo </a:t>
            </a:r>
            <a:r>
              <a:rPr lang="en-US" sz="2400" b="1" i="0" dirty="0" err="1">
                <a:effectLst/>
                <a:latin typeface="-apple-system"/>
              </a:rPr>
              <a:t>Kienzler</a:t>
            </a:r>
            <a:r>
              <a:rPr lang="en-US" sz="2400" b="1" i="0" dirty="0">
                <a:effectLst/>
                <a:latin typeface="-apple-system"/>
              </a:rPr>
              <a:t>, Joseph </a:t>
            </a:r>
            <a:r>
              <a:rPr lang="en-US" sz="2400" b="1" i="0" dirty="0" err="1">
                <a:effectLst/>
                <a:latin typeface="-apple-system"/>
              </a:rPr>
              <a:t>Santacangelo</a:t>
            </a:r>
            <a:r>
              <a:rPr lang="en-US" sz="2400" b="1" i="0" dirty="0">
                <a:effectLst/>
                <a:latin typeface="-apple-system"/>
              </a:rPr>
              <a:t>, </a:t>
            </a:r>
            <a:r>
              <a:rPr lang="en-US" sz="2400" b="1" i="0" dirty="0" err="1">
                <a:effectLst/>
                <a:latin typeface="-apple-system"/>
              </a:rPr>
              <a:t>Polong</a:t>
            </a:r>
            <a:r>
              <a:rPr lang="en-US" sz="2400" b="1" i="0" dirty="0">
                <a:effectLst/>
                <a:latin typeface="-apple-system"/>
              </a:rPr>
              <a:t> Lin, Alex </a:t>
            </a:r>
            <a:r>
              <a:rPr lang="en-US" sz="2400" b="1" i="0" dirty="0" err="1">
                <a:effectLst/>
                <a:latin typeface="-apple-system"/>
              </a:rPr>
              <a:t>Aklson</a:t>
            </a:r>
            <a:r>
              <a:rPr lang="en-US" sz="2400" b="1" i="0" dirty="0">
                <a:effectLst/>
                <a:latin typeface="-apple-system"/>
              </a:rPr>
              <a:t>, Rav Ahuja, </a:t>
            </a:r>
            <a:r>
              <a:rPr lang="en-US" sz="2400" b="1" i="0" dirty="0" err="1">
                <a:effectLst/>
                <a:latin typeface="-apple-system"/>
              </a:rPr>
              <a:t>Saishruthi</a:t>
            </a:r>
            <a:r>
              <a:rPr lang="en-US" sz="2400" b="1" i="0" dirty="0">
                <a:effectLst/>
                <a:latin typeface="-apple-system"/>
              </a:rPr>
              <a:t> Swaminathan, Saeed </a:t>
            </a:r>
            <a:r>
              <a:rPr lang="en-US" sz="2400" b="1" i="0" dirty="0" err="1">
                <a:effectLst/>
                <a:latin typeface="-apple-system"/>
              </a:rPr>
              <a:t>Aghabozorgi</a:t>
            </a:r>
            <a:r>
              <a:rPr lang="en-US" sz="2400" b="1" i="0" dirty="0">
                <a:effectLst/>
                <a:latin typeface="-apple-system"/>
              </a:rPr>
              <a:t>, </a:t>
            </a:r>
            <a:r>
              <a:rPr lang="en-US" sz="2400" b="1" i="0" dirty="0" err="1">
                <a:effectLst/>
                <a:latin typeface="-apple-system"/>
              </a:rPr>
              <a:t>Hima</a:t>
            </a:r>
            <a:r>
              <a:rPr lang="en-US" sz="2400" b="1" i="0" dirty="0">
                <a:effectLst/>
                <a:latin typeface="-apple-system"/>
              </a:rPr>
              <a:t> Vasudevan, Azim </a:t>
            </a:r>
            <a:r>
              <a:rPr lang="en-US" sz="2400" b="1" i="0" dirty="0" err="1">
                <a:effectLst/>
                <a:latin typeface="-apple-system"/>
              </a:rPr>
              <a:t>Hirjani</a:t>
            </a:r>
            <a:r>
              <a:rPr lang="en-US" sz="2400" b="1" i="0" dirty="0">
                <a:effectLst/>
                <a:latin typeface="-apple-system"/>
              </a:rPr>
              <a:t>, </a:t>
            </a:r>
            <a:r>
              <a:rPr lang="en-US" sz="2400" b="1" i="0" dirty="0" err="1">
                <a:effectLst/>
                <a:latin typeface="-apple-system"/>
              </a:rPr>
              <a:t>Aije</a:t>
            </a:r>
            <a:r>
              <a:rPr lang="en-US" sz="2400" b="1" i="0" dirty="0">
                <a:effectLst/>
                <a:latin typeface="-apple-system"/>
              </a:rPr>
              <a:t> </a:t>
            </a:r>
            <a:r>
              <a:rPr lang="en-US" sz="2400" b="1" i="0" dirty="0" err="1">
                <a:effectLst/>
                <a:latin typeface="-apple-system"/>
              </a:rPr>
              <a:t>Egwaikhide</a:t>
            </a:r>
            <a:r>
              <a:rPr lang="en-US" sz="2400" b="1" i="0" dirty="0">
                <a:effectLst/>
                <a:latin typeface="-apple-system"/>
              </a:rPr>
              <a:t>, Yan Luo, Svetlana Levitan</a:t>
            </a:r>
          </a:p>
          <a:p>
            <a:pPr algn="l"/>
            <a:endParaRPr lang="en-US" sz="2400" b="1" dirty="0">
              <a:solidFill>
                <a:srgbClr val="24292F"/>
              </a:solidFill>
              <a:latin typeface="-apple-system"/>
            </a:endParaRPr>
          </a:p>
          <a:p>
            <a:r>
              <a:rPr lang="en-US" sz="2400" u="heavy" spc="-5" dirty="0">
                <a:solidFill>
                  <a:srgbClr val="0948CB"/>
                </a:solidFill>
                <a:uFill>
                  <a:solidFill>
                    <a:srgbClr val="404040"/>
                  </a:solidFill>
                </a:uFill>
                <a:latin typeface="Carlito"/>
                <a:cs typeface="Carlito"/>
              </a:rPr>
              <a:t>https://coursera.org/professional-certificates/ibm-data-science</a:t>
            </a:r>
            <a:endParaRPr lang="en-US" sz="2400" dirty="0">
              <a:solidFill>
                <a:srgbClr val="0948CB"/>
              </a:solidFill>
              <a:latin typeface="Carlito"/>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AF42CC53-6BD6-4714-4BF5-13B57DCF4CCA}"/>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4">
            <a:extLst>
              <a:ext uri="{FF2B5EF4-FFF2-40B4-BE49-F238E27FC236}">
                <a16:creationId xmlns:a16="http://schemas.microsoft.com/office/drawing/2014/main" id="{7124B4EE-2FFC-6192-D39A-A079247749BF}"/>
              </a:ext>
            </a:extLst>
          </p:cNvPr>
          <p:cNvSpPr txBox="1">
            <a:spLocks/>
          </p:cNvSpPr>
          <p:nvPr/>
        </p:nvSpPr>
        <p:spPr>
          <a:xfrm>
            <a:off x="770011" y="1403130"/>
            <a:ext cx="10515600" cy="5226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Collection(Cont.)</a:t>
            </a:r>
            <a:endParaRPr lang="en-US" dirty="0">
              <a:solidFill>
                <a:srgbClr val="0B49CB"/>
              </a:solidFill>
            </a:endParaRPr>
          </a:p>
        </p:txBody>
      </p:sp>
      <p:sp>
        <p:nvSpPr>
          <p:cNvPr id="2" name="object 4">
            <a:extLst>
              <a:ext uri="{FF2B5EF4-FFF2-40B4-BE49-F238E27FC236}">
                <a16:creationId xmlns:a16="http://schemas.microsoft.com/office/drawing/2014/main" id="{43E4505A-9278-AD9F-32B4-259168D31C83}"/>
              </a:ext>
            </a:extLst>
          </p:cNvPr>
          <p:cNvSpPr txBox="1"/>
          <p:nvPr/>
        </p:nvSpPr>
        <p:spPr>
          <a:xfrm>
            <a:off x="1040822" y="1742065"/>
            <a:ext cx="10110355" cy="3723455"/>
          </a:xfrm>
          <a:prstGeom prst="rect">
            <a:avLst/>
          </a:prstGeom>
        </p:spPr>
        <p:txBody>
          <a:bodyPr vert="horz" wrap="square" lIns="0" tIns="42545" rIns="0" bIns="0" rtlCol="0">
            <a:spAutoFit/>
          </a:bodyPr>
          <a:lstStyle/>
          <a:p>
            <a:pPr marL="12700" marR="42545">
              <a:lnSpc>
                <a:spcPts val="2210"/>
              </a:lnSpc>
              <a:spcBef>
                <a:spcPts val="335"/>
              </a:spcBef>
            </a:pPr>
            <a:r>
              <a:rPr sz="2000" spc="-25" dirty="0">
                <a:latin typeface="Carlito"/>
                <a:cs typeface="Carlito"/>
              </a:rPr>
              <a:t>Data </a:t>
            </a:r>
            <a:r>
              <a:rPr sz="2000" spc="-5" dirty="0">
                <a:latin typeface="Carlito"/>
                <a:cs typeface="Carlito"/>
              </a:rPr>
              <a:t>collection </a:t>
            </a:r>
            <a:r>
              <a:rPr sz="2000" spc="-20" dirty="0">
                <a:latin typeface="Carlito"/>
                <a:cs typeface="Carlito"/>
              </a:rPr>
              <a:t>process </a:t>
            </a:r>
            <a:r>
              <a:rPr sz="2000" spc="-25" dirty="0">
                <a:latin typeface="Carlito"/>
                <a:cs typeface="Carlito"/>
              </a:rPr>
              <a:t>involved </a:t>
            </a:r>
            <a:r>
              <a:rPr sz="2000" dirty="0">
                <a:latin typeface="Carlito"/>
                <a:cs typeface="Carlito"/>
              </a:rPr>
              <a:t>a </a:t>
            </a:r>
            <a:r>
              <a:rPr sz="2000" spc="-10" dirty="0">
                <a:latin typeface="Carlito"/>
                <a:cs typeface="Carlito"/>
              </a:rPr>
              <a:t>combination </a:t>
            </a:r>
            <a:r>
              <a:rPr sz="2000" spc="-5" dirty="0">
                <a:latin typeface="Carlito"/>
                <a:cs typeface="Carlito"/>
              </a:rPr>
              <a:t>of </a:t>
            </a:r>
            <a:r>
              <a:rPr sz="2000" dirty="0">
                <a:latin typeface="Carlito"/>
                <a:cs typeface="Carlito"/>
              </a:rPr>
              <a:t>API </a:t>
            </a:r>
            <a:r>
              <a:rPr sz="2000" spc="-20" dirty="0">
                <a:latin typeface="Carlito"/>
                <a:cs typeface="Carlito"/>
              </a:rPr>
              <a:t>requests from </a:t>
            </a:r>
            <a:r>
              <a:rPr sz="2000" dirty="0">
                <a:latin typeface="Carlito"/>
                <a:cs typeface="Carlito"/>
              </a:rPr>
              <a:t>Space X </a:t>
            </a:r>
            <a:r>
              <a:rPr sz="2000" spc="-5" dirty="0">
                <a:latin typeface="Carlito"/>
                <a:cs typeface="Carlito"/>
              </a:rPr>
              <a:t>public </a:t>
            </a:r>
            <a:r>
              <a:rPr sz="2000" dirty="0">
                <a:latin typeface="Carlito"/>
                <a:cs typeface="Carlito"/>
              </a:rPr>
              <a:t>API and </a:t>
            </a:r>
            <a:r>
              <a:rPr sz="2000" spc="-5" dirty="0">
                <a:latin typeface="Carlito"/>
                <a:cs typeface="Carlito"/>
              </a:rPr>
              <a:t>web  scraping </a:t>
            </a:r>
            <a:r>
              <a:rPr sz="2000" spc="-25" dirty="0">
                <a:latin typeface="Carlito"/>
                <a:cs typeface="Carlito"/>
              </a:rPr>
              <a:t>data </a:t>
            </a:r>
            <a:r>
              <a:rPr sz="2000" spc="-20" dirty="0">
                <a:latin typeface="Carlito"/>
                <a:cs typeface="Carlito"/>
              </a:rPr>
              <a:t>from </a:t>
            </a:r>
            <a:r>
              <a:rPr sz="2000" dirty="0">
                <a:latin typeface="Carlito"/>
                <a:cs typeface="Carlito"/>
              </a:rPr>
              <a:t>a </a:t>
            </a:r>
            <a:r>
              <a:rPr sz="2000" spc="-5" dirty="0">
                <a:latin typeface="Carlito"/>
                <a:cs typeface="Carlito"/>
              </a:rPr>
              <a:t>table in </a:t>
            </a:r>
            <a:r>
              <a:rPr sz="2000" dirty="0">
                <a:latin typeface="Carlito"/>
                <a:cs typeface="Carlito"/>
              </a:rPr>
              <a:t>Space </a:t>
            </a:r>
            <a:r>
              <a:rPr sz="2000" spc="-75" dirty="0">
                <a:latin typeface="Carlito"/>
                <a:cs typeface="Carlito"/>
              </a:rPr>
              <a:t>X’s </a:t>
            </a:r>
            <a:r>
              <a:rPr sz="2000" dirty="0">
                <a:latin typeface="Carlito"/>
                <a:cs typeface="Carlito"/>
              </a:rPr>
              <a:t>Wikipedia</a:t>
            </a:r>
            <a:r>
              <a:rPr sz="2000" spc="-100" dirty="0">
                <a:latin typeface="Carlito"/>
                <a:cs typeface="Carlito"/>
              </a:rPr>
              <a:t> </a:t>
            </a:r>
            <a:r>
              <a:rPr sz="2000" spc="-45" dirty="0">
                <a:latin typeface="Carlito"/>
                <a:cs typeface="Carlito"/>
              </a:rPr>
              <a:t>entry.</a:t>
            </a:r>
            <a:endParaRPr sz="2000" dirty="0">
              <a:latin typeface="Carlito"/>
              <a:cs typeface="Carlito"/>
            </a:endParaRPr>
          </a:p>
          <a:p>
            <a:pPr marL="12700" marR="356235">
              <a:lnSpc>
                <a:spcPts val="2300"/>
              </a:lnSpc>
              <a:spcBef>
                <a:spcPts val="1115"/>
              </a:spcBef>
            </a:pPr>
            <a:r>
              <a:rPr sz="2000" spc="-5" dirty="0">
                <a:latin typeface="Carlito"/>
                <a:cs typeface="Carlito"/>
              </a:rPr>
              <a:t>The </a:t>
            </a:r>
            <a:r>
              <a:rPr sz="2000" spc="-20" dirty="0">
                <a:latin typeface="Carlito"/>
                <a:cs typeface="Carlito"/>
              </a:rPr>
              <a:t>next </a:t>
            </a:r>
            <a:r>
              <a:rPr sz="2000" spc="-5" dirty="0">
                <a:latin typeface="Carlito"/>
                <a:cs typeface="Carlito"/>
              </a:rPr>
              <a:t>slide will show </a:t>
            </a:r>
            <a:r>
              <a:rPr sz="2000" dirty="0">
                <a:latin typeface="Carlito"/>
                <a:cs typeface="Carlito"/>
              </a:rPr>
              <a:t>the </a:t>
            </a:r>
            <a:r>
              <a:rPr sz="2000" spc="-5" dirty="0">
                <a:latin typeface="Carlito"/>
                <a:cs typeface="Carlito"/>
              </a:rPr>
              <a:t>flowchart of </a:t>
            </a:r>
            <a:r>
              <a:rPr sz="2000" spc="-25" dirty="0">
                <a:latin typeface="Carlito"/>
                <a:cs typeface="Carlito"/>
              </a:rPr>
              <a:t>data </a:t>
            </a:r>
            <a:r>
              <a:rPr sz="2000" spc="-5" dirty="0">
                <a:latin typeface="Carlito"/>
                <a:cs typeface="Carlito"/>
              </a:rPr>
              <a:t>collection </a:t>
            </a:r>
            <a:r>
              <a:rPr sz="2000" spc="-20" dirty="0">
                <a:latin typeface="Carlito"/>
                <a:cs typeface="Carlito"/>
              </a:rPr>
              <a:t>from </a:t>
            </a:r>
            <a:r>
              <a:rPr sz="2000" dirty="0">
                <a:latin typeface="Carlito"/>
                <a:cs typeface="Carlito"/>
              </a:rPr>
              <a:t>API and the </a:t>
            </a:r>
            <a:r>
              <a:rPr sz="2000" spc="-5" dirty="0">
                <a:latin typeface="Carlito"/>
                <a:cs typeface="Carlito"/>
              </a:rPr>
              <a:t>one </a:t>
            </a:r>
            <a:r>
              <a:rPr sz="2000" spc="-20" dirty="0">
                <a:latin typeface="Carlito"/>
                <a:cs typeface="Carlito"/>
              </a:rPr>
              <a:t>after </a:t>
            </a:r>
            <a:r>
              <a:rPr sz="2000" spc="-5" dirty="0">
                <a:latin typeface="Carlito"/>
                <a:cs typeface="Carlito"/>
              </a:rPr>
              <a:t>will show  </a:t>
            </a:r>
            <a:r>
              <a:rPr sz="2000" dirty="0">
                <a:latin typeface="Carlito"/>
                <a:cs typeface="Carlito"/>
              </a:rPr>
              <a:t>the </a:t>
            </a:r>
            <a:r>
              <a:rPr sz="2000" spc="-5" dirty="0">
                <a:latin typeface="Carlito"/>
                <a:cs typeface="Carlito"/>
              </a:rPr>
              <a:t>flowchart of </a:t>
            </a:r>
            <a:r>
              <a:rPr sz="2000" spc="-25" dirty="0">
                <a:latin typeface="Carlito"/>
                <a:cs typeface="Carlito"/>
              </a:rPr>
              <a:t>data </a:t>
            </a:r>
            <a:r>
              <a:rPr sz="2000" spc="-5" dirty="0">
                <a:latin typeface="Carlito"/>
                <a:cs typeface="Carlito"/>
              </a:rPr>
              <a:t>collection </a:t>
            </a:r>
            <a:r>
              <a:rPr sz="2000" spc="-20" dirty="0">
                <a:latin typeface="Carlito"/>
                <a:cs typeface="Carlito"/>
              </a:rPr>
              <a:t>from</a:t>
            </a:r>
            <a:r>
              <a:rPr sz="2000" spc="-110" dirty="0">
                <a:latin typeface="Carlito"/>
                <a:cs typeface="Carlito"/>
              </a:rPr>
              <a:t> </a:t>
            </a:r>
            <a:r>
              <a:rPr sz="2000" spc="-10" dirty="0">
                <a:latin typeface="Carlito"/>
                <a:cs typeface="Carlito"/>
              </a:rPr>
              <a:t>webscraping.</a:t>
            </a:r>
            <a:endParaRPr sz="2000" dirty="0">
              <a:latin typeface="Carlito"/>
              <a:cs typeface="Carlito"/>
            </a:endParaRPr>
          </a:p>
          <a:p>
            <a:pPr marL="12700">
              <a:lnSpc>
                <a:spcPct val="100000"/>
              </a:lnSpc>
              <a:spcBef>
                <a:spcPts val="1145"/>
              </a:spcBef>
            </a:pPr>
            <a:r>
              <a:rPr sz="2000" b="1" u="heavy" dirty="0">
                <a:uFill>
                  <a:solidFill>
                    <a:srgbClr val="404040"/>
                  </a:solidFill>
                </a:uFill>
                <a:latin typeface="Carlito"/>
                <a:cs typeface="Carlito"/>
              </a:rPr>
              <a:t>Space X API </a:t>
            </a:r>
            <a:r>
              <a:rPr sz="2000" b="1" u="heavy" spc="-25" dirty="0">
                <a:uFill>
                  <a:solidFill>
                    <a:srgbClr val="404040"/>
                  </a:solidFill>
                </a:uFill>
                <a:latin typeface="Carlito"/>
                <a:cs typeface="Carlito"/>
              </a:rPr>
              <a:t>Data</a:t>
            </a:r>
            <a:r>
              <a:rPr sz="2000" b="1" u="heavy" spc="-95" dirty="0">
                <a:uFill>
                  <a:solidFill>
                    <a:srgbClr val="404040"/>
                  </a:solidFill>
                </a:uFill>
                <a:latin typeface="Carlito"/>
                <a:cs typeface="Carlito"/>
              </a:rPr>
              <a:t> </a:t>
            </a:r>
            <a:r>
              <a:rPr sz="2000" b="1" u="heavy" spc="-5" dirty="0">
                <a:uFill>
                  <a:solidFill>
                    <a:srgbClr val="404040"/>
                  </a:solidFill>
                </a:uFill>
                <a:latin typeface="Carlito"/>
                <a:cs typeface="Carlito"/>
              </a:rPr>
              <a:t>Columns:</a:t>
            </a:r>
            <a:endParaRPr sz="2000" b="1" dirty="0">
              <a:latin typeface="Carlito"/>
              <a:cs typeface="Carlito"/>
            </a:endParaRPr>
          </a:p>
          <a:p>
            <a:pPr marL="12700">
              <a:lnSpc>
                <a:spcPts val="2300"/>
              </a:lnSpc>
              <a:spcBef>
                <a:spcPts val="1200"/>
              </a:spcBef>
            </a:pPr>
            <a:r>
              <a:rPr sz="2000" spc="-30" dirty="0">
                <a:latin typeface="Carlito"/>
                <a:cs typeface="Carlito"/>
              </a:rPr>
              <a:t>FlightNumber, </a:t>
            </a:r>
            <a:r>
              <a:rPr sz="2000" spc="-20" dirty="0">
                <a:latin typeface="Carlito"/>
                <a:cs typeface="Carlito"/>
              </a:rPr>
              <a:t>Date, </a:t>
            </a:r>
            <a:r>
              <a:rPr sz="2000" spc="-25" dirty="0">
                <a:latin typeface="Carlito"/>
                <a:cs typeface="Carlito"/>
              </a:rPr>
              <a:t>BoosterVersion, </a:t>
            </a:r>
            <a:r>
              <a:rPr sz="2000" spc="-20" dirty="0">
                <a:latin typeface="Carlito"/>
                <a:cs typeface="Carlito"/>
              </a:rPr>
              <a:t>PayloadMass, </a:t>
            </a:r>
            <a:r>
              <a:rPr sz="2000" spc="-5" dirty="0">
                <a:latin typeface="Carlito"/>
                <a:cs typeface="Carlito"/>
              </a:rPr>
              <a:t>Orbit, LaunchSite, </a:t>
            </a:r>
            <a:r>
              <a:rPr sz="2000" spc="-15" dirty="0">
                <a:latin typeface="Carlito"/>
                <a:cs typeface="Carlito"/>
              </a:rPr>
              <a:t>Outcome, </a:t>
            </a:r>
            <a:r>
              <a:rPr sz="2000" spc="-5" dirty="0">
                <a:latin typeface="Carlito"/>
                <a:cs typeface="Carlito"/>
              </a:rPr>
              <a:t>Flights,</a:t>
            </a:r>
            <a:r>
              <a:rPr sz="2000" spc="55" dirty="0">
                <a:latin typeface="Carlito"/>
                <a:cs typeface="Carlito"/>
              </a:rPr>
              <a:t> </a:t>
            </a:r>
            <a:r>
              <a:rPr sz="2000" dirty="0">
                <a:latin typeface="Carlito"/>
                <a:cs typeface="Carlito"/>
              </a:rPr>
              <a:t>GridFins,</a:t>
            </a:r>
          </a:p>
          <a:p>
            <a:pPr marL="12700">
              <a:lnSpc>
                <a:spcPts val="2300"/>
              </a:lnSpc>
            </a:pPr>
            <a:r>
              <a:rPr sz="2000" spc="-5" dirty="0">
                <a:latin typeface="Carlito"/>
                <a:cs typeface="Carlito"/>
              </a:rPr>
              <a:t>Reused, Legs, </a:t>
            </a:r>
            <a:r>
              <a:rPr sz="2000" spc="-10" dirty="0">
                <a:latin typeface="Carlito"/>
                <a:cs typeface="Carlito"/>
              </a:rPr>
              <a:t>LandingPad, </a:t>
            </a:r>
            <a:r>
              <a:rPr sz="2000" dirty="0">
                <a:latin typeface="Carlito"/>
                <a:cs typeface="Carlito"/>
              </a:rPr>
              <a:t>Block, </a:t>
            </a:r>
            <a:r>
              <a:rPr sz="2000" spc="-10" dirty="0">
                <a:latin typeface="Carlito"/>
                <a:cs typeface="Carlito"/>
              </a:rPr>
              <a:t>ReusedCount, </a:t>
            </a:r>
            <a:r>
              <a:rPr sz="2000" spc="-5" dirty="0">
                <a:latin typeface="Carlito"/>
                <a:cs typeface="Carlito"/>
              </a:rPr>
              <a:t>Serial, Longitude,</a:t>
            </a:r>
            <a:r>
              <a:rPr sz="2000" spc="-229" dirty="0">
                <a:latin typeface="Carlito"/>
                <a:cs typeface="Carlito"/>
              </a:rPr>
              <a:t> </a:t>
            </a:r>
            <a:r>
              <a:rPr sz="2000" spc="-5" dirty="0">
                <a:latin typeface="Carlito"/>
                <a:cs typeface="Carlito"/>
              </a:rPr>
              <a:t>Latitude</a:t>
            </a:r>
            <a:endParaRPr sz="2000" dirty="0">
              <a:latin typeface="Carlito"/>
              <a:cs typeface="Carlito"/>
            </a:endParaRPr>
          </a:p>
          <a:p>
            <a:pPr marL="12700">
              <a:lnSpc>
                <a:spcPct val="100000"/>
              </a:lnSpc>
              <a:spcBef>
                <a:spcPts val="1105"/>
              </a:spcBef>
            </a:pPr>
            <a:r>
              <a:rPr sz="2000" b="1" u="heavy" dirty="0">
                <a:uFill>
                  <a:solidFill>
                    <a:srgbClr val="404040"/>
                  </a:solidFill>
                </a:uFill>
                <a:latin typeface="Carlito"/>
                <a:cs typeface="Carlito"/>
              </a:rPr>
              <a:t>Wikipedia </a:t>
            </a:r>
            <a:r>
              <a:rPr sz="2000" b="1" u="heavy" spc="-25" dirty="0">
                <a:uFill>
                  <a:solidFill>
                    <a:srgbClr val="404040"/>
                  </a:solidFill>
                </a:uFill>
                <a:latin typeface="Carlito"/>
                <a:cs typeface="Carlito"/>
              </a:rPr>
              <a:t>Webscrape Data</a:t>
            </a:r>
            <a:r>
              <a:rPr sz="2000" b="1" u="heavy" spc="-125" dirty="0">
                <a:uFill>
                  <a:solidFill>
                    <a:srgbClr val="404040"/>
                  </a:solidFill>
                </a:uFill>
                <a:latin typeface="Carlito"/>
                <a:cs typeface="Carlito"/>
              </a:rPr>
              <a:t> </a:t>
            </a:r>
            <a:r>
              <a:rPr sz="2000" b="1" u="heavy" spc="-5" dirty="0">
                <a:uFill>
                  <a:solidFill>
                    <a:srgbClr val="404040"/>
                  </a:solidFill>
                </a:uFill>
                <a:latin typeface="Carlito"/>
                <a:cs typeface="Carlito"/>
              </a:rPr>
              <a:t>Columns:</a:t>
            </a:r>
            <a:endParaRPr sz="2000" b="1" dirty="0">
              <a:latin typeface="Carlito"/>
              <a:cs typeface="Carlito"/>
            </a:endParaRPr>
          </a:p>
          <a:p>
            <a:pPr marL="12700" marR="837565">
              <a:lnSpc>
                <a:spcPts val="2200"/>
              </a:lnSpc>
              <a:spcBef>
                <a:spcPts val="1440"/>
              </a:spcBef>
            </a:pPr>
            <a:r>
              <a:rPr sz="2000" spc="-15" dirty="0">
                <a:latin typeface="Carlito"/>
                <a:cs typeface="Carlito"/>
              </a:rPr>
              <a:t>Flight </a:t>
            </a:r>
            <a:r>
              <a:rPr sz="2000" dirty="0">
                <a:latin typeface="Carlito"/>
                <a:cs typeface="Carlito"/>
              </a:rPr>
              <a:t>No., </a:t>
            </a:r>
            <a:r>
              <a:rPr sz="2000" spc="-5" dirty="0">
                <a:latin typeface="Carlito"/>
                <a:cs typeface="Carlito"/>
              </a:rPr>
              <a:t>Launch </a:t>
            </a:r>
            <a:r>
              <a:rPr sz="2000" spc="-20" dirty="0">
                <a:latin typeface="Carlito"/>
                <a:cs typeface="Carlito"/>
              </a:rPr>
              <a:t>site, </a:t>
            </a:r>
            <a:r>
              <a:rPr sz="2000" spc="-25" dirty="0">
                <a:latin typeface="Carlito"/>
                <a:cs typeface="Carlito"/>
              </a:rPr>
              <a:t>Payload, </a:t>
            </a:r>
            <a:r>
              <a:rPr sz="2000" spc="-20" dirty="0">
                <a:latin typeface="Carlito"/>
                <a:cs typeface="Carlito"/>
              </a:rPr>
              <a:t>PayloadMass, </a:t>
            </a:r>
            <a:r>
              <a:rPr sz="2000" spc="-5" dirty="0">
                <a:latin typeface="Carlito"/>
                <a:cs typeface="Carlito"/>
              </a:rPr>
              <a:t>Orbit, </a:t>
            </a:r>
            <a:r>
              <a:rPr sz="2000" spc="-60" dirty="0">
                <a:latin typeface="Carlito"/>
                <a:cs typeface="Carlito"/>
              </a:rPr>
              <a:t>Customer, </a:t>
            </a:r>
            <a:r>
              <a:rPr sz="2000" spc="-5" dirty="0">
                <a:latin typeface="Carlito"/>
                <a:cs typeface="Carlito"/>
              </a:rPr>
              <a:t>Launch </a:t>
            </a:r>
            <a:r>
              <a:rPr sz="2000" spc="-15" dirty="0">
                <a:latin typeface="Carlito"/>
                <a:cs typeface="Carlito"/>
              </a:rPr>
              <a:t>outcome, </a:t>
            </a:r>
            <a:r>
              <a:rPr sz="2000" spc="-45" dirty="0">
                <a:latin typeface="Carlito"/>
                <a:cs typeface="Carlito"/>
              </a:rPr>
              <a:t>Version  </a:t>
            </a:r>
            <a:r>
              <a:rPr sz="2000" spc="-60" dirty="0">
                <a:latin typeface="Carlito"/>
                <a:cs typeface="Carlito"/>
              </a:rPr>
              <a:t>Booster, </a:t>
            </a:r>
            <a:r>
              <a:rPr sz="2000" spc="-20" dirty="0">
                <a:latin typeface="Carlito"/>
                <a:cs typeface="Carlito"/>
              </a:rPr>
              <a:t>Booster </a:t>
            </a:r>
            <a:r>
              <a:rPr sz="2000" dirty="0">
                <a:latin typeface="Carlito"/>
                <a:cs typeface="Carlito"/>
              </a:rPr>
              <a:t>landing, </a:t>
            </a:r>
            <a:r>
              <a:rPr sz="2000" spc="-20" dirty="0">
                <a:latin typeface="Carlito"/>
                <a:cs typeface="Carlito"/>
              </a:rPr>
              <a:t>Date,</a:t>
            </a:r>
            <a:r>
              <a:rPr sz="2000" spc="40" dirty="0">
                <a:latin typeface="Carlito"/>
                <a:cs typeface="Carlito"/>
              </a:rPr>
              <a:t> </a:t>
            </a:r>
            <a:r>
              <a:rPr sz="2000" spc="-5" dirty="0">
                <a:latin typeface="Carlito"/>
                <a:cs typeface="Carlito"/>
              </a:rPr>
              <a:t>Time</a:t>
            </a:r>
            <a:endParaRPr sz="2000" dirty="0">
              <a:latin typeface="Carlito"/>
              <a:cs typeface="Carlito"/>
            </a:endParaRPr>
          </a:p>
        </p:txBody>
      </p:sp>
    </p:spTree>
    <p:extLst>
      <p:ext uri="{BB962C8B-B14F-4D97-AF65-F5344CB8AC3E}">
        <p14:creationId xmlns:p14="http://schemas.microsoft.com/office/powerpoint/2010/main" val="320255834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405</TotalTime>
  <Words>2987</Words>
  <Application>Microsoft Office PowerPoint</Application>
  <PresentationFormat>Widescreen</PresentationFormat>
  <Paragraphs>288</Paragraphs>
  <Slides>50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-apple-system</vt:lpstr>
      <vt:lpstr>Arial</vt:lpstr>
      <vt:lpstr>Calibri</vt:lpstr>
      <vt:lpstr>Calibri Light</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Khaled Youssef Hassoun</cp:lastModifiedBy>
  <cp:revision>207</cp:revision>
  <dcterms:created xsi:type="dcterms:W3CDTF">2021-04-29T18:58:34Z</dcterms:created>
  <dcterms:modified xsi:type="dcterms:W3CDTF">2023-10-30T18:52:20Z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